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85" r:id="rId2"/>
    <p:sldMasterId id="2147483699" r:id="rId3"/>
  </p:sldMasterIdLst>
  <p:notesMasterIdLst>
    <p:notesMasterId r:id="rId66"/>
  </p:notesMasterIdLst>
  <p:sldIdLst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2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24" r:id="rId56"/>
    <p:sldId id="311" r:id="rId57"/>
    <p:sldId id="312" r:id="rId58"/>
    <p:sldId id="313" r:id="rId59"/>
    <p:sldId id="314" r:id="rId60"/>
    <p:sldId id="322" r:id="rId61"/>
    <p:sldId id="325" r:id="rId62"/>
    <p:sldId id="317" r:id="rId63"/>
    <p:sldId id="318" r:id="rId64"/>
    <p:sldId id="319" r:id="rId65"/>
  </p:sldIdLst>
  <p:sldSz cx="12192000" cy="6858000"/>
  <p:notesSz cx="6858000" cy="9144000"/>
  <p:custDataLst>
    <p:tags r:id="rId6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E-43CC-A16D-EFD843787D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E-43CC-A16D-EFD843787D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E-43CC-A16D-EFD843787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3296848"/>
        <c:axId val="463295672"/>
        <c:axId val="595265032"/>
      </c:bar3DChart>
      <c:catAx>
        <c:axId val="46329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3295672"/>
        <c:crosses val="autoZero"/>
        <c:auto val="1"/>
        <c:lblAlgn val="ctr"/>
        <c:lblOffset val="100"/>
        <c:noMultiLvlLbl val="0"/>
      </c:catAx>
      <c:valAx>
        <c:axId val="463295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296848"/>
        <c:crosses val="autoZero"/>
        <c:crossBetween val="between"/>
      </c:valAx>
      <c:serAx>
        <c:axId val="595265032"/>
        <c:scaling>
          <c:orientation val="minMax"/>
        </c:scaling>
        <c:delete val="0"/>
        <c:axPos val="b"/>
        <c:majorTickMark val="out"/>
        <c:minorTickMark val="none"/>
        <c:tickLblPos val="nextTo"/>
        <c:crossAx val="46329567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F-49E4-9706-96C62A6455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0F-49E4-9706-96C62A6455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0F-49E4-9706-96C62A645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324680"/>
        <c:axId val="602324288"/>
        <c:axId val="597945664"/>
      </c:bar3DChart>
      <c:catAx>
        <c:axId val="60232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2324288"/>
        <c:crosses val="autoZero"/>
        <c:auto val="1"/>
        <c:lblAlgn val="ctr"/>
        <c:lblOffset val="100"/>
        <c:noMultiLvlLbl val="0"/>
      </c:catAx>
      <c:valAx>
        <c:axId val="6023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2324680"/>
        <c:crosses val="autoZero"/>
        <c:crossBetween val="between"/>
      </c:valAx>
      <c:serAx>
        <c:axId val="59794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6023242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F-4233-A63D-5FB87B4334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F-4233-A63D-5FB87B4334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F-4233-A63D-5FB87B433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323896"/>
        <c:axId val="473300488"/>
        <c:axId val="470420328"/>
      </c:bar3DChart>
      <c:catAx>
        <c:axId val="60232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300488"/>
        <c:crosses val="autoZero"/>
        <c:auto val="1"/>
        <c:lblAlgn val="ctr"/>
        <c:lblOffset val="100"/>
        <c:noMultiLvlLbl val="0"/>
      </c:catAx>
      <c:valAx>
        <c:axId val="47330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2323896"/>
        <c:crosses val="autoZero"/>
        <c:crossBetween val="between"/>
      </c:valAx>
      <c:serAx>
        <c:axId val="470420328"/>
        <c:scaling>
          <c:orientation val="minMax"/>
        </c:scaling>
        <c:delete val="0"/>
        <c:axPos val="b"/>
        <c:majorTickMark val="out"/>
        <c:minorTickMark val="none"/>
        <c:tickLblPos val="nextTo"/>
        <c:crossAx val="4733004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A4AB-A448-451A-90FE-AE6A81F7EED8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9D2EC-9413-47A3-A279-EBB58ED06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03C1307-B511-4BEA-9109-C9939FD662B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914C121-D2F8-4A86-AA4F-C2A64D1FB8E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8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7256FC1-A480-4DD1-B685-B99142BE088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7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D34819B-2D15-441A-B436-4CDD8A79A78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332CA83-BAB5-4840-98E3-833C273BD63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30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25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55F1B36-3C6D-417D-8F37-3EE7AE1DAC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32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023D40-E640-4302-ADEA-D0F0CC6808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34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45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F3B602A-C171-494C-8443-C9F398DC6FC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36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98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9A79FDD-8395-4D7E-A031-6201CA62B03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38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90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21530AB-F751-4168-9671-52AEB36FFD8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40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52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E0080794-3F2D-4E69-B5FB-8E6B3441D90E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2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46C6699-9094-428A-BB73-74F16778AD8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3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1D1A94E6-02FC-419A-9765-6E1B0DEEDB59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2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3C39523D-4483-4812-AE59-99DD9A6842DA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7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3535ED8-FE61-4025-B932-E82BBF5B5475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68060DD-21A7-4F4F-8B78-B94659945D1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50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4999422-3C15-4E1B-9283-2A53DF4387B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54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68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FA2C5F0-11AA-4BD6-BE11-9F1B3C374D8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6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09D0C9A-6065-4FC0-9364-2BD3C1F232A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1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603A3EC-A52A-449F-B92A-54265247D57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AE5BDD0-E855-4DE2-A74D-7F0EEF8B39A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2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B0A84DF-7D0E-4E93-BE81-77941FB5AE6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1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553F459-F395-41BF-8A47-25121952165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68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1FB9DF0-CCAA-493E-A128-393BA50BDDE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6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7FCBA1A-BE39-4C5A-B331-6D48549BB70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0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C536-3A6B-41A7-AC85-72F04C051F95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6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6C68-B762-4F1F-A48F-F1A26CFE551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C444-4AD7-449D-9F60-5466940EAA4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E698-E166-4E5D-A976-B47A016F494D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A1A72-87F9-4C2C-8FBB-11D6D7B762F3}" type="slidenum">
              <a:rPr lang="en-US" smtClean="0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graphicFrame>
        <p:nvGraphicFramePr>
          <p:cNvPr id="6" name="TPChart" hidden="1"/>
          <p:cNvGraphicFramePr/>
          <p:nvPr userDrawn="1">
            <p:extLst/>
          </p:nvPr>
        </p:nvGraphicFramePr>
        <p:xfrm>
          <a:off x="8466667" y="1600200"/>
          <a:ext cx="3386667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95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C536-3A6B-41A7-AC85-72F04C051F95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55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3FAC-3939-4D83-A4BC-380B83CC7C7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0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BF39-315D-4ABE-B9C9-5C9B49D01585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3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2538-AD28-4A88-8964-300225A3FB9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9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42B1-4988-4D72-B481-D83B8B793E6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2845-39BE-4A04-8A42-28BE89B46690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3FAC-3939-4D83-A4BC-380B83CC7C7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0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DA1A-FA5F-4436-AEB1-AE31CE56519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31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8E41-4532-4D47-8D48-100C83AE596C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7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44D6-376F-4A59-9E59-B288CFD2C674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9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6C68-B762-4F1F-A48F-F1A26CFE551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9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C444-4AD7-449D-9F60-5466940EAA4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12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E698-E166-4E5D-A976-B47A016F494D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40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A1A72-87F9-4C2C-8FBB-11D6D7B762F3}" type="slidenum">
              <a:rPr lang="en-US" smtClean="0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graphicFrame>
        <p:nvGraphicFramePr>
          <p:cNvPr id="6" name="TPChart" hidden="1"/>
          <p:cNvGraphicFramePr/>
          <p:nvPr userDrawn="1">
            <p:extLst/>
          </p:nvPr>
        </p:nvGraphicFramePr>
        <p:xfrm>
          <a:off x="8466667" y="1600200"/>
          <a:ext cx="3386667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70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C536-3A6B-41A7-AC85-72F04C051F95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21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3FAC-3939-4D83-A4BC-380B83CC7C79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07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BF39-315D-4ABE-B9C9-5C9B49D01585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BF39-315D-4ABE-B9C9-5C9B49D01585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4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2538-AD28-4A88-8964-300225A3FB9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9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42B1-4988-4D72-B481-D83B8B793E6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27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2845-39BE-4A04-8A42-28BE89B46690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DA1A-FA5F-4436-AEB1-AE31CE56519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57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8E41-4532-4D47-8D48-100C83AE596C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49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44D6-376F-4A59-9E59-B288CFD2C674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64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6C68-B762-4F1F-A48F-F1A26CFE551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4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CC444-4AD7-449D-9F60-5466940EAA4E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09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E698-E166-4E5D-A976-B47A016F494D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A1A72-87F9-4C2C-8FBB-11D6D7B762F3}" type="slidenum">
              <a:rPr lang="en-US" smtClean="0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graphicFrame>
        <p:nvGraphicFramePr>
          <p:cNvPr id="6" name="TPChart" hidden="1"/>
          <p:cNvGraphicFramePr/>
          <p:nvPr userDrawn="1">
            <p:extLst/>
          </p:nvPr>
        </p:nvGraphicFramePr>
        <p:xfrm>
          <a:off x="8466667" y="1600200"/>
          <a:ext cx="3386667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7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2538-AD28-4A88-8964-300225A3FB9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C42B1-4988-4D72-B481-D83B8B793E6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2845-39BE-4A04-8A42-28BE89B46690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DA1A-FA5F-4436-AEB1-AE31CE56519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F8E41-4532-4D47-8D48-100C83AE596C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3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44D6-376F-4A59-9E59-B288CFD2C674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237744" y="201168"/>
            <a:ext cx="11759184" cy="6467856"/>
          </a:xfrm>
          <a:prstGeom prst="rect">
            <a:avLst/>
          </a:prstGeom>
          <a:solidFill>
            <a:schemeClr val="folHlink">
              <a:alpha val="23137"/>
            </a:schemeClr>
          </a:solidFill>
          <a:ln w="76200" cmpd="tri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Gyparody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yparody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dirty="0" smtClean="0">
              <a:solidFill>
                <a:srgbClr val="F8F8F8"/>
              </a:solidFill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FA1A72-87F9-4C2C-8FBB-11D6D7B762F3}" type="slidenum">
              <a:rPr lang="en-US" smtClean="0">
                <a:solidFill>
                  <a:srgbClr val="F8F8F8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FA1A72-87F9-4C2C-8FBB-11D6D7B762F3}" type="slidenum">
              <a:rPr lang="en-US" smtClean="0">
                <a:solidFill>
                  <a:srgbClr val="F8F8F8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5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65151" y="438150"/>
            <a:ext cx="11025716" cy="5988050"/>
          </a:xfrm>
          <a:prstGeom prst="rect">
            <a:avLst/>
          </a:prstGeom>
          <a:solidFill>
            <a:schemeClr val="folHlink">
              <a:alpha val="23137"/>
            </a:schemeClr>
          </a:solidFill>
          <a:ln w="76200" cmpd="tri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Gyparody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yparody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dirty="0" smtClean="0">
              <a:solidFill>
                <a:srgbClr val="F8F8F8"/>
              </a:solidFill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FA1A72-87F9-4C2C-8FBB-11D6D7B762F3}" type="slidenum">
              <a:rPr lang="en-US" smtClean="0">
                <a:solidFill>
                  <a:srgbClr val="F8F8F8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17501" y="225426"/>
            <a:ext cx="11537951" cy="6361113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Gyparody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Gyparody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Gyparody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yparody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dirty="0" smtClean="0">
              <a:solidFill>
                <a:srgbClr val="F8F8F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audio" Target="file:////C:/Users/bjoyce.TURNINGTECH/Documents/Games/TP5%20Games/Jeopardy/This%20is%20Jeopardy%20new.mp3" TargetMode="External"/><Relationship Id="rId10" Type="http://schemas.openxmlformats.org/officeDocument/2006/relationships/image" Target="../media/image5.png"/><Relationship Id="rId4" Type="http://schemas.microsoft.com/office/2007/relationships/media" Target="file:////C:/Users/bjoyce.TURNINGTECH/Documents/Games/TP5%20Games/Jeopardy/This%20is%20Jeopardy%20new.mp3" TargetMode="External"/><Relationship Id="rId9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35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18" Type="http://schemas.openxmlformats.org/officeDocument/2006/relationships/slide" Target="slide40.xml"/><Relationship Id="rId26" Type="http://schemas.openxmlformats.org/officeDocument/2006/relationships/slide" Target="slide24.xml"/><Relationship Id="rId3" Type="http://schemas.openxmlformats.org/officeDocument/2006/relationships/notesSlide" Target="../notesSlides/notesSlide1.xml"/><Relationship Id="rId21" Type="http://schemas.openxmlformats.org/officeDocument/2006/relationships/slide" Target="slide22.xml"/><Relationship Id="rId7" Type="http://schemas.openxmlformats.org/officeDocument/2006/relationships/slide" Target="slide26.xml"/><Relationship Id="rId12" Type="http://schemas.openxmlformats.org/officeDocument/2006/relationships/slide" Target="slide28.xml"/><Relationship Id="rId17" Type="http://schemas.openxmlformats.org/officeDocument/2006/relationships/slide" Target="slide30.xml"/><Relationship Id="rId25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18.xml"/><Relationship Id="rId20" Type="http://schemas.openxmlformats.org/officeDocument/2006/relationships/slide" Target="slide10.xml"/><Relationship Id="rId29" Type="http://schemas.openxmlformats.org/officeDocument/2006/relationships/slide" Target="slide56.xml"/><Relationship Id="rId1" Type="http://schemas.openxmlformats.org/officeDocument/2006/relationships/tags" Target="../tags/tag6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24" Type="http://schemas.openxmlformats.org/officeDocument/2006/relationships/slide" Target="slide52.xml"/><Relationship Id="rId5" Type="http://schemas.openxmlformats.org/officeDocument/2006/relationships/slide" Target="slide4.xml"/><Relationship Id="rId15" Type="http://schemas.openxmlformats.org/officeDocument/2006/relationships/slide" Target="slide8.xml"/><Relationship Id="rId23" Type="http://schemas.openxmlformats.org/officeDocument/2006/relationships/slide" Target="slide42.xml"/><Relationship Id="rId28" Type="http://schemas.openxmlformats.org/officeDocument/2006/relationships/slide" Target="slide44.xml"/><Relationship Id="rId10" Type="http://schemas.openxmlformats.org/officeDocument/2006/relationships/slide" Target="slide6.xml"/><Relationship Id="rId19" Type="http://schemas.openxmlformats.org/officeDocument/2006/relationships/slide" Target="slide50.xml"/><Relationship Id="rId4" Type="http://schemas.openxmlformats.org/officeDocument/2006/relationships/audio" Target="../media/audio1.wav"/><Relationship Id="rId9" Type="http://schemas.openxmlformats.org/officeDocument/2006/relationships/slide" Target="slide46.xml"/><Relationship Id="rId14" Type="http://schemas.openxmlformats.org/officeDocument/2006/relationships/slide" Target="slide48.xml"/><Relationship Id="rId22" Type="http://schemas.openxmlformats.org/officeDocument/2006/relationships/slide" Target="slide32.xml"/><Relationship Id="rId27" Type="http://schemas.openxmlformats.org/officeDocument/2006/relationships/slide" Target="slide34.xml"/><Relationship Id="rId30" Type="http://schemas.openxmlformats.org/officeDocument/2006/relationships/slide" Target="slide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" Target="slide3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" Target="slide3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02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" Target="slide3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/Users/mbell/Desktop/2017%20Projects/Presentations/PPT%20GAME%20TEMPLATES/final%20jeopardy%20blong.wav" TargetMode="External"/><Relationship Id="rId1" Type="http://schemas.microsoft.com/office/2007/relationships/media" Target="file:////Users/mbell/Desktop/2017%20Projects/Presentations/PPT%20GAME%20TEMPLATES/final%20jeopardy%20blong.wav" TargetMode="Externa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tags" Target="../tags/tag117.xml"/><Relationship Id="rId7" Type="http://schemas.openxmlformats.org/officeDocument/2006/relationships/image" Target="../media/image2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3.wav"/><Relationship Id="rId10" Type="http://schemas.openxmlformats.org/officeDocument/2006/relationships/slide" Target="slide3.xml"/><Relationship Id="rId4" Type="http://schemas.microsoft.com/office/2007/relationships/media" Target="../media/media3.wav"/><Relationship Id="rId9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8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5.png"/><Relationship Id="rId2" Type="http://schemas.microsoft.com/office/2007/relationships/media" Target="../media/media4.mp3"/><Relationship Id="rId1" Type="http://schemas.openxmlformats.org/officeDocument/2006/relationships/tags" Target="../tags/tag119.xml"/><Relationship Id="rId6" Type="http://schemas.openxmlformats.org/officeDocument/2006/relationships/image" Target="../media/image25.png"/><Relationship Id="rId5" Type="http://schemas.openxmlformats.org/officeDocument/2006/relationships/image" Target="../media/image4.tif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his3505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is350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4953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his is Jeopardy new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2009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11" t="26457" r="10191" b="1094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alpha val="51000"/>
                </a:schemeClr>
              </a:gs>
              <a:gs pos="48000">
                <a:schemeClr val="accent6">
                  <a:lumMod val="75000"/>
                  <a:alpha val="58000"/>
                </a:schemeClr>
              </a:gs>
              <a:gs pos="83000">
                <a:schemeClr val="accent6">
                  <a:lumMod val="75000"/>
                  <a:alpha val="27000"/>
                </a:schemeClr>
              </a:gs>
              <a:gs pos="100000">
                <a:schemeClr val="accent6">
                  <a:lumMod val="50000"/>
                  <a:alpha val="62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323" y="1982226"/>
            <a:ext cx="3260322" cy="833545"/>
          </a:xfrm>
          <a:prstGeom prst="rect">
            <a:avLst/>
          </a:prstGeom>
        </p:spPr>
      </p:pic>
      <p:pic>
        <p:nvPicPr>
          <p:cNvPr id="2" name="ThisIsJeopardy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0" y="71628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120571"/>
            <a:ext cx="961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2F2F2"/>
                </a:solidFill>
                <a:latin typeface="Calibri Light" charset="0"/>
                <a:ea typeface="Calibri Light" charset="0"/>
                <a:cs typeface="Calibri Light" charset="0"/>
              </a:rPr>
              <a:t>What’s the Question?</a:t>
            </a:r>
            <a:endParaRPr lang="en-US" sz="7200" b="1" dirty="0">
              <a:solidFill>
                <a:srgbClr val="F2F2F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297306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Square Roots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800 Points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9776" y="3300413"/>
            <a:ext cx="8131175" cy="21336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144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5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10 got 0, What is 12 got 0, What is 14 got 0, What is 16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36800" y="2133600"/>
            <a:ext cx="86360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14338" name="TPQuestion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077200" cy="80803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144</a:t>
            </a:r>
          </a:p>
        </p:txBody>
      </p:sp>
      <p:sp>
        <p:nvSpPr>
          <p:cNvPr id="14341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38500" y="2277081"/>
            <a:ext cx="7315200" cy="2998351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10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12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14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16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454975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1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938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Square Roots 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1000 Points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5813" y="3838575"/>
            <a:ext cx="8077200" cy="21336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625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6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25 got 0, What is 30 got 0, What is 45 got 0, What is 50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36800" y="1803400"/>
            <a:ext cx="86360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16386" name="TPQuestion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7924800" cy="80803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625</a:t>
            </a:r>
          </a:p>
        </p:txBody>
      </p:sp>
      <p:sp>
        <p:nvSpPr>
          <p:cNvPr id="16389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38500" y="1949894"/>
            <a:ext cx="7315200" cy="4800600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25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30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45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50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418399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6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Language Spoken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200 Points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3844925"/>
            <a:ext cx="8148638" cy="25908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China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652272"/>
      </p:ext>
    </p:extLst>
  </p:cSld>
  <p:clrMapOvr>
    <a:masterClrMapping/>
  </p:clrMapOvr>
  <p:transition>
    <p:sndAc>
      <p:stSnd>
        <p:snd r:embed="rId4" name="final jeopardy blo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Chinese got 0, What is French got 0, What is Japanese got 0, What is Spanish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22500" y="1765300"/>
            <a:ext cx="87503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18434" name="TPQuestion"/>
          <p:cNvSpPr>
            <a:spLocks noGrp="1" noChangeArrowheads="1"/>
          </p:cNvSpPr>
          <p:nvPr>
            <p:ph type="title"/>
          </p:nvPr>
        </p:nvSpPr>
        <p:spPr>
          <a:xfrm>
            <a:off x="2057400" y="762000"/>
            <a:ext cx="7924800" cy="808038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Language spoken in China</a:t>
            </a:r>
          </a:p>
        </p:txBody>
      </p:sp>
      <p:sp>
        <p:nvSpPr>
          <p:cNvPr id="18437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128327" y="1905000"/>
            <a:ext cx="7315200" cy="3087130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Chinese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French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Japanese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Spanish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47326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4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938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Language Spoken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400 Points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9776" y="3844925"/>
            <a:ext cx="8201025" cy="19050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Spain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6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French got 0, What is German got 0, What is Spanish got 0, What is Russian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87600" y="2552700"/>
            <a:ext cx="85852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20482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Spain</a:t>
            </a:r>
          </a:p>
        </p:txBody>
      </p:sp>
      <p:sp>
        <p:nvSpPr>
          <p:cNvPr id="2048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94380" y="2693360"/>
            <a:ext cx="7315200" cy="2764877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French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German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Spanish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Russian</a:t>
            </a:r>
          </a:p>
        </p:txBody>
      </p:sp>
      <p:sp>
        <p:nvSpPr>
          <p:cNvPr id="7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100000">
              <a:srgbClr val="760000"/>
            </a:gs>
            <a:gs pos="100000">
              <a:srgbClr val="C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WordArt 5"/>
          <p:cNvSpPr>
            <a:spLocks noChangeArrowheads="1" noChangeShapeType="1" noTextEdit="1"/>
          </p:cNvSpPr>
          <p:nvPr/>
        </p:nvSpPr>
        <p:spPr bwMode="hidden">
          <a:xfrm>
            <a:off x="2990088" y="987552"/>
            <a:ext cx="6212586" cy="4809744"/>
          </a:xfrm>
          <a:prstGeom prst="rect">
            <a:avLst/>
          </a:prstGeom>
          <a:scene3d>
            <a:camera prst="legacyPerspectiveFront" fov="4800000">
              <a:rot lat="21594000" lon="0" rev="1200000"/>
            </a:camera>
            <a:lightRig rig="morning" dir="b"/>
          </a:scene3d>
          <a:sp3d prstMaterial="matte"/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pitchFamily="34" charset="0"/>
              </a:rPr>
              <a:t>DAILY </a:t>
            </a:r>
            <a:b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pitchFamily="34" charset="0"/>
              </a:rPr>
            </a:b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pitchFamily="34" charset="0"/>
              </a:rPr>
              <a:t>BONUS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cs typeface="Arial" pitchFamily="34" charset="0"/>
            </a:endParaRPr>
          </a:p>
        </p:txBody>
      </p:sp>
      <p:pic>
        <p:nvPicPr>
          <p:cNvPr id="3" name="dail388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7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57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What percentage of your current points would you like to wager on the next question?</a:t>
            </a: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PAnswers" title="Answer Text Block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0%</a:t>
            </a:r>
          </a:p>
          <a:p>
            <a:pPr marL="514350" indent="-514350">
              <a:buAutoNum type="arabicPeriod"/>
            </a:pPr>
            <a:r>
              <a:rPr lang="en-US" smtClean="0"/>
              <a:t>25%</a:t>
            </a:r>
          </a:p>
          <a:p>
            <a:pPr marL="514350" indent="-514350">
              <a:buAutoNum type="arabicPeriod"/>
            </a:pPr>
            <a:r>
              <a:rPr lang="en-US" smtClean="0"/>
              <a:t>50%</a:t>
            </a:r>
          </a:p>
          <a:p>
            <a:pPr marL="514350" indent="-514350">
              <a:buAutoNum type="arabicPeriod"/>
            </a:pPr>
            <a:r>
              <a:rPr lang="en-US" smtClean="0"/>
              <a:t>75%</a:t>
            </a:r>
          </a:p>
          <a:p>
            <a:pPr marL="514350" indent="-514350">
              <a:buAutoNum type="arabicPeriod"/>
            </a:pPr>
            <a:r>
              <a:rPr lang="en-US" smtClean="0"/>
              <a:t>100%</a:t>
            </a:r>
            <a:endParaRPr lang="en-US"/>
          </a:p>
        </p:txBody>
      </p:sp>
      <p:sp>
        <p:nvSpPr>
          <p:cNvPr id="4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2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PChart" descr="Team One got 0, Team Two got 0, Team Three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96900" y="2286000"/>
            <a:ext cx="10375900" cy="203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785812" y="440643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Please select your team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92725" y="2423256"/>
            <a:ext cx="5638800" cy="25784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Team One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Team </a:t>
            </a:r>
            <a:r>
              <a:rPr lang="en-US" sz="36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Two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sz="3200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Team Three</a:t>
            </a:r>
            <a:endParaRPr lang="en-US" sz="3200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1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1"/>
            <a:ext cx="7772400" cy="14700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Language Spoken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Daily Double</a:t>
            </a:r>
            <a:endParaRPr lang="en-US" altLang="en-US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Brazil</a:t>
            </a:r>
          </a:p>
          <a:p>
            <a:endParaRPr lang="en-US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6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Spanish got 0, What is Portuguese got 0, What is Cantonese got 0, What is French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36800" y="2463800"/>
            <a:ext cx="86360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24578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Brazil</a:t>
            </a:r>
          </a:p>
        </p:txBody>
      </p:sp>
      <p:sp>
        <p:nvSpPr>
          <p:cNvPr id="24581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38500" y="2605532"/>
            <a:ext cx="7315200" cy="2955728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Spanish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Portuguese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Cantonese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French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436687" y="6261792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0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160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Language Spoken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800 Points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9139" y="3902075"/>
            <a:ext cx="8188325" cy="1905000"/>
          </a:xfrm>
        </p:spPr>
        <p:txBody>
          <a:bodyPr/>
          <a:lstStyle/>
          <a:p>
            <a:pPr eaLnBrk="1" fontAlgn="ctr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Language spoken in Russia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5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Spanish got 0, Italian got 0, English got 0, Russian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0" y="2628900"/>
            <a:ext cx="86995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26626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Language spoken in Russia</a:t>
            </a:r>
          </a:p>
        </p:txBody>
      </p:sp>
      <p:sp>
        <p:nvSpPr>
          <p:cNvPr id="26629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18180" y="2901866"/>
            <a:ext cx="7315200" cy="2872402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Spanish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Italian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English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Russian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4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938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Language Spoken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1000 Points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0088" y="3846513"/>
            <a:ext cx="8088312" cy="19050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Holland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8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English got 0, What is Dutch got 0, What is Swedish got 0, What is French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36800" y="2692400"/>
            <a:ext cx="86360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28674" name="TPQuestion"/>
          <p:cNvSpPr>
            <a:spLocks noGrp="1" noChangeArrowheads="1"/>
          </p:cNvSpPr>
          <p:nvPr>
            <p:ph type="title"/>
          </p:nvPr>
        </p:nvSpPr>
        <p:spPr>
          <a:xfrm>
            <a:off x="2133600" y="1143000"/>
            <a:ext cx="7924800" cy="80803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Language spoken in Holland</a:t>
            </a:r>
          </a:p>
        </p:txBody>
      </p:sp>
      <p:sp>
        <p:nvSpPr>
          <p:cNvPr id="28677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38500" y="2838168"/>
            <a:ext cx="7315200" cy="2868962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English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Dutch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Swedish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French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7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4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American Equivalent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200 Points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9138" y="3846513"/>
            <a:ext cx="8069262" cy="19050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“I </a:t>
            </a: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live in a flat</a:t>
            </a:r>
            <a:r>
              <a:rPr lang="en-US" altLang="en-US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.”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249100"/>
      </p:ext>
    </p:extLst>
  </p:cSld>
  <p:clrMapOvr>
    <a:masterClrMapping/>
  </p:clrMapOvr>
  <p:transition>
    <p:sndAc>
      <p:stSnd>
        <p:snd r:embed="rId4" name="final jeopardy blo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a barn got 0, What is a house got 0, What is an apartment got 0, What is a cardboard box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552700" y="2527300"/>
            <a:ext cx="84328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30722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“I live in a flat.”</a:t>
            </a:r>
          </a:p>
        </p:txBody>
      </p:sp>
      <p:sp>
        <p:nvSpPr>
          <p:cNvPr id="3072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446780" y="2724500"/>
            <a:ext cx="7315200" cy="2957068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barn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house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an apartment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cardboard box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0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160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American Equivalent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400 Points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4538" y="3846513"/>
            <a:ext cx="8128000" cy="19050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“Put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suitcase in the boot of my 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car.”</a:t>
            </a:r>
            <a:endParaRPr lang="en-US" altLang="en-US" sz="32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1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a glovebox? got 0, What is the trunk? got 0, What is the luggage rack? got 0, What is a trailer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87600" y="2603500"/>
            <a:ext cx="85852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32770" name="TPQuestion"/>
          <p:cNvSpPr>
            <a:spLocks noGrp="1" noChangeArrowheads="1"/>
          </p:cNvSpPr>
          <p:nvPr>
            <p:ph type="title"/>
          </p:nvPr>
        </p:nvSpPr>
        <p:spPr>
          <a:xfrm>
            <a:off x="2154936" y="914400"/>
            <a:ext cx="8086344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r>
              <a:rPr lang="en-US" altLang="en-US" sz="3600" b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sz="3600" b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“Put </a:t>
            </a: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suitcase in the boot of </a:t>
            </a:r>
            <a:r>
              <a:rPr lang="en-US" altLang="en-US" sz="3600" b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my </a:t>
            </a:r>
            <a:r>
              <a:rPr lang="en-US" altLang="en-US" sz="3600" b="1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car.”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773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94380" y="2741006"/>
            <a:ext cx="7315200" cy="3022438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glovebox?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trunk?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luggage rack?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trailer?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2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23728" y="1606262"/>
            <a:ext cx="1656839" cy="95101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F8F8F8"/>
              </a:solidFill>
              <a:latin typeface="Gyparody"/>
              <a:cs typeface="Arial" pitchFamily="34" charset="0"/>
            </a:endParaRPr>
          </a:p>
        </p:txBody>
      </p:sp>
      <p:sp>
        <p:nvSpPr>
          <p:cNvPr id="6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8292" y="1586850"/>
            <a:ext cx="1535112" cy="855199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F8F8F8"/>
              </a:solidFill>
              <a:latin typeface="Gyparody"/>
              <a:cs typeface="Arial" pitchFamily="34" charset="0"/>
            </a:endParaRPr>
          </a:p>
        </p:txBody>
      </p:sp>
      <p:sp>
        <p:nvSpPr>
          <p:cNvPr id="614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5580" y="1626900"/>
            <a:ext cx="1677204" cy="822325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F8F8F8"/>
              </a:solidFill>
              <a:latin typeface="Gyparody"/>
              <a:cs typeface="Arial" pitchFamily="34" charset="0"/>
            </a:endParaRPr>
          </a:p>
        </p:txBody>
      </p:sp>
      <p:sp>
        <p:nvSpPr>
          <p:cNvPr id="614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0117" y="1606262"/>
            <a:ext cx="1488874" cy="86042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F8F8F8"/>
              </a:solidFill>
              <a:latin typeface="Gyparody"/>
              <a:cs typeface="Arial" pitchFamily="34" charset="0"/>
            </a:endParaRPr>
          </a:p>
        </p:txBody>
      </p:sp>
      <p:sp>
        <p:nvSpPr>
          <p:cNvPr id="61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51517" y="1606262"/>
            <a:ext cx="1414462" cy="836613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dirty="0">
              <a:solidFill>
                <a:srgbClr val="F8F8F8"/>
              </a:solidFill>
              <a:latin typeface="Gyparody"/>
              <a:cs typeface="Arial" pitchFamily="34" charset="0"/>
            </a:endParaRPr>
          </a:p>
        </p:txBody>
      </p:sp>
      <p:sp>
        <p:nvSpPr>
          <p:cNvPr id="6153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2950029" y="4165311"/>
            <a:ext cx="6400800" cy="1752600"/>
          </a:xfrm>
        </p:spPr>
        <p:txBody>
          <a:bodyPr/>
          <a:lstStyle/>
          <a:p>
            <a:pPr eaLnBrk="1" fontAlgn="t" hangingPunct="1"/>
            <a:r>
              <a:rPr lang="en-US" altLang="en-US" dirty="0" smtClean="0">
                <a:cs typeface="Arial" pitchFamily="34" charset="0"/>
              </a:rPr>
              <a:t> 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grpSp>
        <p:nvGrpSpPr>
          <p:cNvPr id="6154" name="Group 35"/>
          <p:cNvGrpSpPr>
            <a:grpSpLocks/>
          </p:cNvGrpSpPr>
          <p:nvPr/>
        </p:nvGrpSpPr>
        <p:grpSpPr bwMode="auto">
          <a:xfrm>
            <a:off x="2111830" y="1574512"/>
            <a:ext cx="7942263" cy="4479925"/>
            <a:chOff x="-3" y="-3"/>
            <a:chExt cx="5410" cy="3268"/>
          </a:xfrm>
        </p:grpSpPr>
        <p:grpSp>
          <p:nvGrpSpPr>
            <p:cNvPr id="6157" name="Group 36"/>
            <p:cNvGrpSpPr>
              <a:grpSpLocks/>
            </p:cNvGrpSpPr>
            <p:nvPr/>
          </p:nvGrpSpPr>
          <p:grpSpPr bwMode="auto">
            <a:xfrm>
              <a:off x="0" y="0"/>
              <a:ext cx="5404" cy="3262"/>
              <a:chOff x="0" y="0"/>
              <a:chExt cx="5404" cy="3262"/>
            </a:xfrm>
          </p:grpSpPr>
          <p:grpSp>
            <p:nvGrpSpPr>
              <p:cNvPr id="6159" name="Group 37"/>
              <p:cNvGrpSpPr>
                <a:grpSpLocks/>
              </p:cNvGrpSpPr>
              <p:nvPr/>
            </p:nvGrpSpPr>
            <p:grpSpPr bwMode="auto">
              <a:xfrm>
                <a:off x="0" y="0"/>
                <a:ext cx="1020" cy="666"/>
                <a:chOff x="0" y="0"/>
                <a:chExt cx="1020" cy="666"/>
              </a:xfrm>
            </p:grpSpPr>
            <p:sp>
              <p:nvSpPr>
                <p:cNvPr id="6247" name="Rectangle 38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1008" cy="66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Square</a:t>
                  </a:r>
                </a:p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Roots</a:t>
                  </a:r>
                </a:p>
              </p:txBody>
            </p:sp>
            <p:sp>
              <p:nvSpPr>
                <p:cNvPr id="6248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20" cy="66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0" name="Group 40"/>
              <p:cNvGrpSpPr>
                <a:grpSpLocks/>
              </p:cNvGrpSpPr>
              <p:nvPr/>
            </p:nvGrpSpPr>
            <p:grpSpPr bwMode="auto">
              <a:xfrm>
                <a:off x="1020" y="0"/>
                <a:ext cx="1045" cy="666"/>
                <a:chOff x="1020" y="0"/>
                <a:chExt cx="1045" cy="666"/>
              </a:xfrm>
            </p:grpSpPr>
            <p:sp>
              <p:nvSpPr>
                <p:cNvPr id="6245" name="Rectangle 41"/>
                <p:cNvSpPr>
                  <a:spLocks noChangeArrowheads="1"/>
                </p:cNvSpPr>
                <p:nvPr/>
              </p:nvSpPr>
              <p:spPr bwMode="auto">
                <a:xfrm>
                  <a:off x="1026" y="6"/>
                  <a:ext cx="1033" cy="66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Language</a:t>
                  </a:r>
                </a:p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Spoken</a:t>
                  </a:r>
                </a:p>
              </p:txBody>
            </p:sp>
            <p:sp>
              <p:nvSpPr>
                <p:cNvPr id="6246" name="Rectangle 42"/>
                <p:cNvSpPr>
                  <a:spLocks noChangeArrowheads="1"/>
                </p:cNvSpPr>
                <p:nvPr/>
              </p:nvSpPr>
              <p:spPr bwMode="auto">
                <a:xfrm>
                  <a:off x="1020" y="0"/>
                  <a:ext cx="1045" cy="66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1" name="Group 43"/>
              <p:cNvGrpSpPr>
                <a:grpSpLocks/>
              </p:cNvGrpSpPr>
              <p:nvPr/>
            </p:nvGrpSpPr>
            <p:grpSpPr bwMode="auto">
              <a:xfrm>
                <a:off x="2065" y="0"/>
                <a:ext cx="1119" cy="666"/>
                <a:chOff x="2065" y="0"/>
                <a:chExt cx="1119" cy="666"/>
              </a:xfrm>
            </p:grpSpPr>
            <p:sp>
              <p:nvSpPr>
                <p:cNvPr id="6243" name="Rectangle 44"/>
                <p:cNvSpPr>
                  <a:spLocks noChangeArrowheads="1"/>
                </p:cNvSpPr>
                <p:nvPr/>
              </p:nvSpPr>
              <p:spPr bwMode="auto">
                <a:xfrm>
                  <a:off x="2071" y="6"/>
                  <a:ext cx="1107" cy="66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American</a:t>
                  </a:r>
                </a:p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Equivalent</a:t>
                  </a:r>
                </a:p>
              </p:txBody>
            </p:sp>
            <p:sp>
              <p:nvSpPr>
                <p:cNvPr id="6244" name="Rectangle 45"/>
                <p:cNvSpPr>
                  <a:spLocks noChangeArrowheads="1"/>
                </p:cNvSpPr>
                <p:nvPr/>
              </p:nvSpPr>
              <p:spPr bwMode="auto">
                <a:xfrm>
                  <a:off x="2065" y="0"/>
                  <a:ext cx="1119" cy="66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2" name="Group 46"/>
              <p:cNvGrpSpPr>
                <a:grpSpLocks/>
              </p:cNvGrpSpPr>
              <p:nvPr/>
            </p:nvGrpSpPr>
            <p:grpSpPr bwMode="auto">
              <a:xfrm>
                <a:off x="3184" y="0"/>
                <a:ext cx="1095" cy="666"/>
                <a:chOff x="3184" y="0"/>
                <a:chExt cx="1095" cy="666"/>
              </a:xfrm>
            </p:grpSpPr>
            <p:sp>
              <p:nvSpPr>
                <p:cNvPr id="6241" name="Rectangle 47"/>
                <p:cNvSpPr>
                  <a:spLocks noChangeArrowheads="1"/>
                </p:cNvSpPr>
                <p:nvPr/>
              </p:nvSpPr>
              <p:spPr bwMode="auto">
                <a:xfrm>
                  <a:off x="3190" y="6"/>
                  <a:ext cx="1083" cy="66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0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Trivia</a:t>
                  </a:r>
                </a:p>
              </p:txBody>
            </p:sp>
            <p:sp>
              <p:nvSpPr>
                <p:cNvPr id="6242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4" y="0"/>
                  <a:ext cx="1095" cy="66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3" name="Group 49"/>
              <p:cNvGrpSpPr>
                <a:grpSpLocks/>
              </p:cNvGrpSpPr>
              <p:nvPr/>
            </p:nvGrpSpPr>
            <p:grpSpPr bwMode="auto">
              <a:xfrm>
                <a:off x="4279" y="0"/>
                <a:ext cx="1125" cy="672"/>
                <a:chOff x="4279" y="0"/>
                <a:chExt cx="1125" cy="672"/>
              </a:xfrm>
            </p:grpSpPr>
            <p:sp>
              <p:nvSpPr>
                <p:cNvPr id="6239" name="Rectangle 50"/>
                <p:cNvSpPr>
                  <a:spLocks noChangeArrowheads="1"/>
                </p:cNvSpPr>
                <p:nvPr/>
              </p:nvSpPr>
              <p:spPr bwMode="auto">
                <a:xfrm>
                  <a:off x="4279" y="0"/>
                  <a:ext cx="1125" cy="67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1800" b="1" dirty="0">
                      <a:solidFill>
                        <a:srgbClr val="FFC000"/>
                      </a:solidFill>
                      <a:latin typeface="Calibri" charset="0"/>
                      <a:ea typeface="Calibri" charset="0"/>
                      <a:cs typeface="Calibri" charset="0"/>
                    </a:rPr>
                    <a:t>TOP SELLER IN THE U.S.</a:t>
                  </a:r>
                </a:p>
              </p:txBody>
            </p:sp>
            <p:sp>
              <p:nvSpPr>
                <p:cNvPr id="6240" name="Rectangle 51"/>
                <p:cNvSpPr>
                  <a:spLocks noChangeArrowheads="1"/>
                </p:cNvSpPr>
                <p:nvPr/>
              </p:nvSpPr>
              <p:spPr bwMode="auto">
                <a:xfrm>
                  <a:off x="4279" y="0"/>
                  <a:ext cx="1125" cy="67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4" name="Group 52"/>
              <p:cNvGrpSpPr>
                <a:grpSpLocks/>
              </p:cNvGrpSpPr>
              <p:nvPr/>
            </p:nvGrpSpPr>
            <p:grpSpPr bwMode="auto">
              <a:xfrm>
                <a:off x="0" y="666"/>
                <a:ext cx="1020" cy="518"/>
                <a:chOff x="0" y="666"/>
                <a:chExt cx="1020" cy="518"/>
              </a:xfrm>
            </p:grpSpPr>
            <p:sp>
              <p:nvSpPr>
                <p:cNvPr id="6237" name="Rectangle 53"/>
                <p:cNvSpPr>
                  <a:spLocks noChangeArrowheads="1"/>
                </p:cNvSpPr>
                <p:nvPr/>
              </p:nvSpPr>
              <p:spPr bwMode="auto">
                <a:xfrm>
                  <a:off x="6" y="666"/>
                  <a:ext cx="1008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5" action="ppaction://hlinksldjump"/>
                    </a:rPr>
                    <a:t>200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38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672"/>
                  <a:ext cx="1020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5" name="Group 55"/>
              <p:cNvGrpSpPr>
                <a:grpSpLocks/>
              </p:cNvGrpSpPr>
              <p:nvPr/>
            </p:nvGrpSpPr>
            <p:grpSpPr bwMode="auto">
              <a:xfrm>
                <a:off x="1020" y="672"/>
                <a:ext cx="1045" cy="512"/>
                <a:chOff x="1020" y="672"/>
                <a:chExt cx="1045" cy="512"/>
              </a:xfrm>
            </p:grpSpPr>
            <p:sp>
              <p:nvSpPr>
                <p:cNvPr id="6235" name="Rectangle 56"/>
                <p:cNvSpPr>
                  <a:spLocks noChangeArrowheads="1"/>
                </p:cNvSpPr>
                <p:nvPr/>
              </p:nvSpPr>
              <p:spPr bwMode="auto">
                <a:xfrm>
                  <a:off x="1026" y="678"/>
                  <a:ext cx="103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6" action="ppaction://hlinksldjump"/>
                    </a:rPr>
                    <a:t>200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36" name="Rectangle 57"/>
                <p:cNvSpPr>
                  <a:spLocks noChangeArrowheads="1"/>
                </p:cNvSpPr>
                <p:nvPr/>
              </p:nvSpPr>
              <p:spPr bwMode="auto">
                <a:xfrm>
                  <a:off x="1020" y="672"/>
                  <a:ext cx="104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6" name="Group 58"/>
              <p:cNvGrpSpPr>
                <a:grpSpLocks/>
              </p:cNvGrpSpPr>
              <p:nvPr/>
            </p:nvGrpSpPr>
            <p:grpSpPr bwMode="auto">
              <a:xfrm>
                <a:off x="2065" y="672"/>
                <a:ext cx="1119" cy="512"/>
                <a:chOff x="2065" y="672"/>
                <a:chExt cx="1119" cy="512"/>
              </a:xfrm>
            </p:grpSpPr>
            <p:sp>
              <p:nvSpPr>
                <p:cNvPr id="6233" name="Rectangle 59"/>
                <p:cNvSpPr>
                  <a:spLocks noChangeArrowheads="1"/>
                </p:cNvSpPr>
                <p:nvPr/>
              </p:nvSpPr>
              <p:spPr bwMode="auto">
                <a:xfrm>
                  <a:off x="2071" y="678"/>
                  <a:ext cx="1107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7" action="ppaction://hlinksldjump"/>
                    </a:rPr>
                    <a:t>200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34" name="Rectangle 60"/>
                <p:cNvSpPr>
                  <a:spLocks noChangeArrowheads="1"/>
                </p:cNvSpPr>
                <p:nvPr/>
              </p:nvSpPr>
              <p:spPr bwMode="auto">
                <a:xfrm>
                  <a:off x="2065" y="672"/>
                  <a:ext cx="1119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7" name="Group 61"/>
              <p:cNvGrpSpPr>
                <a:grpSpLocks/>
              </p:cNvGrpSpPr>
              <p:nvPr/>
            </p:nvGrpSpPr>
            <p:grpSpPr bwMode="auto">
              <a:xfrm>
                <a:off x="3184" y="672"/>
                <a:ext cx="1095" cy="512"/>
                <a:chOff x="3184" y="672"/>
                <a:chExt cx="1095" cy="512"/>
              </a:xfrm>
            </p:grpSpPr>
            <p:sp>
              <p:nvSpPr>
                <p:cNvPr id="6231" name="Rectangle 62"/>
                <p:cNvSpPr>
                  <a:spLocks noChangeArrowheads="1"/>
                </p:cNvSpPr>
                <p:nvPr/>
              </p:nvSpPr>
              <p:spPr bwMode="auto">
                <a:xfrm>
                  <a:off x="3190" y="678"/>
                  <a:ext cx="108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8" action="ppaction://hlinksldjump"/>
                    </a:rPr>
                    <a:t>200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32" name="Rectangle 63"/>
                <p:cNvSpPr>
                  <a:spLocks noChangeArrowheads="1"/>
                </p:cNvSpPr>
                <p:nvPr/>
              </p:nvSpPr>
              <p:spPr bwMode="auto">
                <a:xfrm>
                  <a:off x="3184" y="672"/>
                  <a:ext cx="109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8" name="Group 64"/>
              <p:cNvGrpSpPr>
                <a:grpSpLocks/>
              </p:cNvGrpSpPr>
              <p:nvPr/>
            </p:nvGrpSpPr>
            <p:grpSpPr bwMode="auto">
              <a:xfrm>
                <a:off x="4279" y="672"/>
                <a:ext cx="1125" cy="518"/>
                <a:chOff x="4279" y="672"/>
                <a:chExt cx="1125" cy="518"/>
              </a:xfrm>
            </p:grpSpPr>
            <p:sp>
              <p:nvSpPr>
                <p:cNvPr id="622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79" y="672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9" action="ppaction://hlinksldjump"/>
                    </a:rPr>
                    <a:t>200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30" name="Rectangle 66"/>
                <p:cNvSpPr>
                  <a:spLocks noChangeArrowheads="1"/>
                </p:cNvSpPr>
                <p:nvPr/>
              </p:nvSpPr>
              <p:spPr bwMode="auto">
                <a:xfrm>
                  <a:off x="4279" y="672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69" name="Group 67"/>
              <p:cNvGrpSpPr>
                <a:grpSpLocks/>
              </p:cNvGrpSpPr>
              <p:nvPr/>
            </p:nvGrpSpPr>
            <p:grpSpPr bwMode="auto">
              <a:xfrm>
                <a:off x="0" y="1190"/>
                <a:ext cx="1020" cy="512"/>
                <a:chOff x="0" y="1190"/>
                <a:chExt cx="1020" cy="512"/>
              </a:xfrm>
            </p:grpSpPr>
            <p:sp>
              <p:nvSpPr>
                <p:cNvPr id="6227" name="Rectangle 68"/>
                <p:cNvSpPr>
                  <a:spLocks noChangeArrowheads="1"/>
                </p:cNvSpPr>
                <p:nvPr/>
              </p:nvSpPr>
              <p:spPr bwMode="auto">
                <a:xfrm>
                  <a:off x="6" y="1196"/>
                  <a:ext cx="1008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0" action="ppaction://hlinksldjump"/>
                    </a:rPr>
                    <a:t>400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28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1190"/>
                  <a:ext cx="1020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0" name="Group 70"/>
              <p:cNvGrpSpPr>
                <a:grpSpLocks/>
              </p:cNvGrpSpPr>
              <p:nvPr/>
            </p:nvGrpSpPr>
            <p:grpSpPr bwMode="auto">
              <a:xfrm>
                <a:off x="1020" y="1190"/>
                <a:ext cx="1045" cy="512"/>
                <a:chOff x="1020" y="1190"/>
                <a:chExt cx="1045" cy="512"/>
              </a:xfrm>
            </p:grpSpPr>
            <p:sp>
              <p:nvSpPr>
                <p:cNvPr id="6225" name="Rectangle 71"/>
                <p:cNvSpPr>
                  <a:spLocks noChangeArrowheads="1"/>
                </p:cNvSpPr>
                <p:nvPr/>
              </p:nvSpPr>
              <p:spPr bwMode="auto">
                <a:xfrm>
                  <a:off x="1026" y="1196"/>
                  <a:ext cx="103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1" action="ppaction://hlinksldjump"/>
                    </a:rPr>
                    <a:t>400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26" name="Rectangle 72"/>
                <p:cNvSpPr>
                  <a:spLocks noChangeArrowheads="1"/>
                </p:cNvSpPr>
                <p:nvPr/>
              </p:nvSpPr>
              <p:spPr bwMode="auto">
                <a:xfrm>
                  <a:off x="1020" y="1190"/>
                  <a:ext cx="104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1" name="Group 73"/>
              <p:cNvGrpSpPr>
                <a:grpSpLocks/>
              </p:cNvGrpSpPr>
              <p:nvPr/>
            </p:nvGrpSpPr>
            <p:grpSpPr bwMode="auto">
              <a:xfrm>
                <a:off x="2065" y="1190"/>
                <a:ext cx="1119" cy="512"/>
                <a:chOff x="2065" y="1190"/>
                <a:chExt cx="1119" cy="512"/>
              </a:xfrm>
            </p:grpSpPr>
            <p:sp>
              <p:nvSpPr>
                <p:cNvPr id="6223" name="Rectangle 74"/>
                <p:cNvSpPr>
                  <a:spLocks noChangeArrowheads="1"/>
                </p:cNvSpPr>
                <p:nvPr/>
              </p:nvSpPr>
              <p:spPr bwMode="auto">
                <a:xfrm>
                  <a:off x="2071" y="1196"/>
                  <a:ext cx="1107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2" action="ppaction://hlinksldjump"/>
                    </a:rPr>
                    <a:t>400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24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5" y="1190"/>
                  <a:ext cx="1119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2" name="Group 76"/>
              <p:cNvGrpSpPr>
                <a:grpSpLocks/>
              </p:cNvGrpSpPr>
              <p:nvPr/>
            </p:nvGrpSpPr>
            <p:grpSpPr bwMode="auto">
              <a:xfrm>
                <a:off x="3184" y="1190"/>
                <a:ext cx="1095" cy="512"/>
                <a:chOff x="3184" y="1190"/>
                <a:chExt cx="1095" cy="512"/>
              </a:xfrm>
            </p:grpSpPr>
            <p:sp>
              <p:nvSpPr>
                <p:cNvPr id="6221" name="Rectangle 77"/>
                <p:cNvSpPr>
                  <a:spLocks noChangeArrowheads="1"/>
                </p:cNvSpPr>
                <p:nvPr/>
              </p:nvSpPr>
              <p:spPr bwMode="auto">
                <a:xfrm>
                  <a:off x="3190" y="1196"/>
                  <a:ext cx="108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3" action="ppaction://hlinksldjump"/>
                    </a:rPr>
                    <a:t>400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22" name="Rectangle 78"/>
                <p:cNvSpPr>
                  <a:spLocks noChangeArrowheads="1"/>
                </p:cNvSpPr>
                <p:nvPr/>
              </p:nvSpPr>
              <p:spPr bwMode="auto">
                <a:xfrm>
                  <a:off x="3184" y="1190"/>
                  <a:ext cx="109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3" name="Group 79"/>
              <p:cNvGrpSpPr>
                <a:grpSpLocks/>
              </p:cNvGrpSpPr>
              <p:nvPr/>
            </p:nvGrpSpPr>
            <p:grpSpPr bwMode="auto">
              <a:xfrm>
                <a:off x="4279" y="1190"/>
                <a:ext cx="1125" cy="518"/>
                <a:chOff x="4279" y="1190"/>
                <a:chExt cx="1125" cy="518"/>
              </a:xfrm>
            </p:grpSpPr>
            <p:sp>
              <p:nvSpPr>
                <p:cNvPr id="6219" name="Rectangle 80"/>
                <p:cNvSpPr>
                  <a:spLocks noChangeArrowheads="1"/>
                </p:cNvSpPr>
                <p:nvPr/>
              </p:nvSpPr>
              <p:spPr bwMode="auto">
                <a:xfrm>
                  <a:off x="4279" y="1190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4" action="ppaction://hlinksldjump"/>
                    </a:rPr>
                    <a:t>400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20" name="Rectangle 81"/>
                <p:cNvSpPr>
                  <a:spLocks noChangeArrowheads="1"/>
                </p:cNvSpPr>
                <p:nvPr/>
              </p:nvSpPr>
              <p:spPr bwMode="auto">
                <a:xfrm>
                  <a:off x="4279" y="1190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4" name="Group 82"/>
              <p:cNvGrpSpPr>
                <a:grpSpLocks/>
              </p:cNvGrpSpPr>
              <p:nvPr/>
            </p:nvGrpSpPr>
            <p:grpSpPr bwMode="auto">
              <a:xfrm>
                <a:off x="0" y="1708"/>
                <a:ext cx="1020" cy="512"/>
                <a:chOff x="0" y="1708"/>
                <a:chExt cx="1020" cy="512"/>
              </a:xfrm>
            </p:grpSpPr>
            <p:sp>
              <p:nvSpPr>
                <p:cNvPr id="6217" name="Rectangle 83"/>
                <p:cNvSpPr>
                  <a:spLocks noChangeArrowheads="1"/>
                </p:cNvSpPr>
                <p:nvPr/>
              </p:nvSpPr>
              <p:spPr bwMode="auto">
                <a:xfrm>
                  <a:off x="6" y="1714"/>
                  <a:ext cx="1008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5" action="ppaction://hlinksldjump"/>
                    </a:rPr>
                    <a:t>600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18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1708"/>
                  <a:ext cx="1020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5" name="Group 85"/>
              <p:cNvGrpSpPr>
                <a:grpSpLocks/>
              </p:cNvGrpSpPr>
              <p:nvPr/>
            </p:nvGrpSpPr>
            <p:grpSpPr bwMode="auto">
              <a:xfrm>
                <a:off x="1020" y="1708"/>
                <a:ext cx="1045" cy="512"/>
                <a:chOff x="1020" y="1708"/>
                <a:chExt cx="1045" cy="512"/>
              </a:xfrm>
            </p:grpSpPr>
            <p:sp>
              <p:nvSpPr>
                <p:cNvPr id="6215" name="Rectangle 86"/>
                <p:cNvSpPr>
                  <a:spLocks noChangeArrowheads="1"/>
                </p:cNvSpPr>
                <p:nvPr/>
              </p:nvSpPr>
              <p:spPr bwMode="auto">
                <a:xfrm>
                  <a:off x="1026" y="1714"/>
                  <a:ext cx="103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6" action="ppaction://hlinksldjump"/>
                    </a:rPr>
                    <a:t>600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16" name="Rectangle 87"/>
                <p:cNvSpPr>
                  <a:spLocks noChangeArrowheads="1"/>
                </p:cNvSpPr>
                <p:nvPr/>
              </p:nvSpPr>
              <p:spPr bwMode="auto">
                <a:xfrm>
                  <a:off x="1020" y="1708"/>
                  <a:ext cx="104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6" name="Group 88"/>
              <p:cNvGrpSpPr>
                <a:grpSpLocks/>
              </p:cNvGrpSpPr>
              <p:nvPr/>
            </p:nvGrpSpPr>
            <p:grpSpPr bwMode="auto">
              <a:xfrm>
                <a:off x="2065" y="1708"/>
                <a:ext cx="1119" cy="512"/>
                <a:chOff x="2065" y="1708"/>
                <a:chExt cx="1119" cy="512"/>
              </a:xfrm>
            </p:grpSpPr>
            <p:sp>
              <p:nvSpPr>
                <p:cNvPr id="6213" name="Rectangle 89"/>
                <p:cNvSpPr>
                  <a:spLocks noChangeArrowheads="1"/>
                </p:cNvSpPr>
                <p:nvPr/>
              </p:nvSpPr>
              <p:spPr bwMode="auto">
                <a:xfrm>
                  <a:off x="2071" y="1714"/>
                  <a:ext cx="1107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7" action="ppaction://hlinksldjump"/>
                    </a:rPr>
                    <a:t>600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14" name="Rectangle 90"/>
                <p:cNvSpPr>
                  <a:spLocks noChangeArrowheads="1"/>
                </p:cNvSpPr>
                <p:nvPr/>
              </p:nvSpPr>
              <p:spPr bwMode="auto">
                <a:xfrm>
                  <a:off x="2065" y="1708"/>
                  <a:ext cx="1119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7" name="Group 91"/>
              <p:cNvGrpSpPr>
                <a:grpSpLocks/>
              </p:cNvGrpSpPr>
              <p:nvPr/>
            </p:nvGrpSpPr>
            <p:grpSpPr bwMode="auto">
              <a:xfrm>
                <a:off x="3184" y="1708"/>
                <a:ext cx="1095" cy="512"/>
                <a:chOff x="3184" y="1708"/>
                <a:chExt cx="1095" cy="512"/>
              </a:xfrm>
            </p:grpSpPr>
            <p:sp>
              <p:nvSpPr>
                <p:cNvPr id="6211" name="Rectangle 92"/>
                <p:cNvSpPr>
                  <a:spLocks noChangeArrowheads="1"/>
                </p:cNvSpPr>
                <p:nvPr/>
              </p:nvSpPr>
              <p:spPr bwMode="auto">
                <a:xfrm>
                  <a:off x="3190" y="1714"/>
                  <a:ext cx="108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8" action="ppaction://hlinksldjump"/>
                    </a:rPr>
                    <a:t>600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12" name="Rectangle 93"/>
                <p:cNvSpPr>
                  <a:spLocks noChangeArrowheads="1"/>
                </p:cNvSpPr>
                <p:nvPr/>
              </p:nvSpPr>
              <p:spPr bwMode="auto">
                <a:xfrm>
                  <a:off x="3184" y="1708"/>
                  <a:ext cx="109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8" name="Group 94"/>
              <p:cNvGrpSpPr>
                <a:grpSpLocks/>
              </p:cNvGrpSpPr>
              <p:nvPr/>
            </p:nvGrpSpPr>
            <p:grpSpPr bwMode="auto">
              <a:xfrm>
                <a:off x="4279" y="1708"/>
                <a:ext cx="1125" cy="518"/>
                <a:chOff x="4279" y="1708"/>
                <a:chExt cx="1125" cy="518"/>
              </a:xfrm>
            </p:grpSpPr>
            <p:sp>
              <p:nvSpPr>
                <p:cNvPr id="6209" name="Rectangle 95"/>
                <p:cNvSpPr>
                  <a:spLocks noChangeArrowheads="1"/>
                </p:cNvSpPr>
                <p:nvPr/>
              </p:nvSpPr>
              <p:spPr bwMode="auto">
                <a:xfrm>
                  <a:off x="4279" y="1708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19" action="ppaction://hlinksldjump"/>
                    </a:rPr>
                    <a:t>600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10" name="Rectangle 96"/>
                <p:cNvSpPr>
                  <a:spLocks noChangeArrowheads="1"/>
                </p:cNvSpPr>
                <p:nvPr/>
              </p:nvSpPr>
              <p:spPr bwMode="auto">
                <a:xfrm>
                  <a:off x="4279" y="1708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79" name="Group 97"/>
              <p:cNvGrpSpPr>
                <a:grpSpLocks/>
              </p:cNvGrpSpPr>
              <p:nvPr/>
            </p:nvGrpSpPr>
            <p:grpSpPr bwMode="auto">
              <a:xfrm>
                <a:off x="0" y="2226"/>
                <a:ext cx="1020" cy="512"/>
                <a:chOff x="0" y="2226"/>
                <a:chExt cx="1020" cy="512"/>
              </a:xfrm>
            </p:grpSpPr>
            <p:sp>
              <p:nvSpPr>
                <p:cNvPr id="6207" name="Rectangle 98"/>
                <p:cNvSpPr>
                  <a:spLocks noChangeArrowheads="1"/>
                </p:cNvSpPr>
                <p:nvPr/>
              </p:nvSpPr>
              <p:spPr bwMode="auto">
                <a:xfrm>
                  <a:off x="6" y="2232"/>
                  <a:ext cx="1008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0" action="ppaction://hlinksldjump"/>
                    </a:rPr>
                    <a:t>800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08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2226"/>
                  <a:ext cx="1020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0" name="Group 100"/>
              <p:cNvGrpSpPr>
                <a:grpSpLocks/>
              </p:cNvGrpSpPr>
              <p:nvPr/>
            </p:nvGrpSpPr>
            <p:grpSpPr bwMode="auto">
              <a:xfrm>
                <a:off x="1020" y="2226"/>
                <a:ext cx="1045" cy="512"/>
                <a:chOff x="1020" y="2226"/>
                <a:chExt cx="1045" cy="512"/>
              </a:xfrm>
            </p:grpSpPr>
            <p:sp>
              <p:nvSpPr>
                <p:cNvPr id="6205" name="Rectangle 101"/>
                <p:cNvSpPr>
                  <a:spLocks noChangeArrowheads="1"/>
                </p:cNvSpPr>
                <p:nvPr/>
              </p:nvSpPr>
              <p:spPr bwMode="auto">
                <a:xfrm>
                  <a:off x="1026" y="2232"/>
                  <a:ext cx="103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1" action="ppaction://hlinksldjump"/>
                    </a:rPr>
                    <a:t>800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06" name="Rectangle 102"/>
                <p:cNvSpPr>
                  <a:spLocks noChangeArrowheads="1"/>
                </p:cNvSpPr>
                <p:nvPr/>
              </p:nvSpPr>
              <p:spPr bwMode="auto">
                <a:xfrm>
                  <a:off x="1020" y="2226"/>
                  <a:ext cx="104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1" name="Group 103"/>
              <p:cNvGrpSpPr>
                <a:grpSpLocks/>
              </p:cNvGrpSpPr>
              <p:nvPr/>
            </p:nvGrpSpPr>
            <p:grpSpPr bwMode="auto">
              <a:xfrm>
                <a:off x="2065" y="2226"/>
                <a:ext cx="1119" cy="512"/>
                <a:chOff x="2065" y="2226"/>
                <a:chExt cx="1119" cy="512"/>
              </a:xfrm>
            </p:grpSpPr>
            <p:sp>
              <p:nvSpPr>
                <p:cNvPr id="620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71" y="2232"/>
                  <a:ext cx="1107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2" action="ppaction://hlinksldjump"/>
                    </a:rPr>
                    <a:t>800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0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065" y="2226"/>
                  <a:ext cx="1119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2" name="Group 106"/>
              <p:cNvGrpSpPr>
                <a:grpSpLocks/>
              </p:cNvGrpSpPr>
              <p:nvPr/>
            </p:nvGrpSpPr>
            <p:grpSpPr bwMode="auto">
              <a:xfrm>
                <a:off x="3184" y="2226"/>
                <a:ext cx="1095" cy="512"/>
                <a:chOff x="3184" y="2226"/>
                <a:chExt cx="1095" cy="512"/>
              </a:xfrm>
            </p:grpSpPr>
            <p:sp>
              <p:nvSpPr>
                <p:cNvPr id="6201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90" y="2232"/>
                  <a:ext cx="108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3" action="ppaction://hlinksldjump"/>
                    </a:rPr>
                    <a:t>800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02" name="Rectangle 108"/>
                <p:cNvSpPr>
                  <a:spLocks noChangeArrowheads="1"/>
                </p:cNvSpPr>
                <p:nvPr/>
              </p:nvSpPr>
              <p:spPr bwMode="auto">
                <a:xfrm>
                  <a:off x="3184" y="2226"/>
                  <a:ext cx="109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3" name="Group 109"/>
              <p:cNvGrpSpPr>
                <a:grpSpLocks/>
              </p:cNvGrpSpPr>
              <p:nvPr/>
            </p:nvGrpSpPr>
            <p:grpSpPr bwMode="auto">
              <a:xfrm>
                <a:off x="4279" y="2226"/>
                <a:ext cx="1125" cy="518"/>
                <a:chOff x="4279" y="2226"/>
                <a:chExt cx="1125" cy="518"/>
              </a:xfrm>
            </p:grpSpPr>
            <p:sp>
              <p:nvSpPr>
                <p:cNvPr id="6199" name="Rectangle 110"/>
                <p:cNvSpPr>
                  <a:spLocks noChangeArrowheads="1"/>
                </p:cNvSpPr>
                <p:nvPr/>
              </p:nvSpPr>
              <p:spPr bwMode="auto">
                <a:xfrm>
                  <a:off x="4279" y="2226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4" action="ppaction://hlinksldjump"/>
                    </a:rPr>
                    <a:t>800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00" name="Rectangle 111"/>
                <p:cNvSpPr>
                  <a:spLocks noChangeArrowheads="1"/>
                </p:cNvSpPr>
                <p:nvPr/>
              </p:nvSpPr>
              <p:spPr bwMode="auto">
                <a:xfrm>
                  <a:off x="4279" y="2226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4" name="Group 112"/>
              <p:cNvGrpSpPr>
                <a:grpSpLocks/>
              </p:cNvGrpSpPr>
              <p:nvPr/>
            </p:nvGrpSpPr>
            <p:grpSpPr bwMode="auto">
              <a:xfrm>
                <a:off x="0" y="2744"/>
                <a:ext cx="1020" cy="512"/>
                <a:chOff x="0" y="2744"/>
                <a:chExt cx="1020" cy="512"/>
              </a:xfrm>
            </p:grpSpPr>
            <p:sp>
              <p:nvSpPr>
                <p:cNvPr id="6197" name="Rectangle 113"/>
                <p:cNvSpPr>
                  <a:spLocks noChangeArrowheads="1"/>
                </p:cNvSpPr>
                <p:nvPr/>
              </p:nvSpPr>
              <p:spPr bwMode="auto">
                <a:xfrm>
                  <a:off x="6" y="2750"/>
                  <a:ext cx="1008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5" action="ppaction://hlinksldjump"/>
                    </a:rPr>
                    <a:t>1000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98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2744"/>
                  <a:ext cx="1020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5" name="Group 115"/>
              <p:cNvGrpSpPr>
                <a:grpSpLocks/>
              </p:cNvGrpSpPr>
              <p:nvPr/>
            </p:nvGrpSpPr>
            <p:grpSpPr bwMode="auto">
              <a:xfrm>
                <a:off x="1020" y="2744"/>
                <a:ext cx="1045" cy="512"/>
                <a:chOff x="1020" y="2744"/>
                <a:chExt cx="1045" cy="512"/>
              </a:xfrm>
            </p:grpSpPr>
            <p:sp>
              <p:nvSpPr>
                <p:cNvPr id="6195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26" y="2750"/>
                  <a:ext cx="103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6" action="ppaction://hlinksldjump"/>
                    </a:rPr>
                    <a:t>1000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96" name="Rectangle 117"/>
                <p:cNvSpPr>
                  <a:spLocks noChangeArrowheads="1"/>
                </p:cNvSpPr>
                <p:nvPr/>
              </p:nvSpPr>
              <p:spPr bwMode="auto">
                <a:xfrm>
                  <a:off x="1020" y="2744"/>
                  <a:ext cx="104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6" name="Group 118"/>
              <p:cNvGrpSpPr>
                <a:grpSpLocks/>
              </p:cNvGrpSpPr>
              <p:nvPr/>
            </p:nvGrpSpPr>
            <p:grpSpPr bwMode="auto">
              <a:xfrm>
                <a:off x="2065" y="2744"/>
                <a:ext cx="1119" cy="512"/>
                <a:chOff x="2065" y="2744"/>
                <a:chExt cx="1119" cy="512"/>
              </a:xfrm>
            </p:grpSpPr>
            <p:sp>
              <p:nvSpPr>
                <p:cNvPr id="6193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71" y="2750"/>
                  <a:ext cx="1107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7" action="ppaction://hlinksldjump"/>
                    </a:rPr>
                    <a:t>1000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9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065" y="2744"/>
                  <a:ext cx="1119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7" name="Group 121"/>
              <p:cNvGrpSpPr>
                <a:grpSpLocks/>
              </p:cNvGrpSpPr>
              <p:nvPr/>
            </p:nvGrpSpPr>
            <p:grpSpPr bwMode="auto">
              <a:xfrm>
                <a:off x="3184" y="2744"/>
                <a:ext cx="1095" cy="512"/>
                <a:chOff x="3184" y="2744"/>
                <a:chExt cx="1095" cy="512"/>
              </a:xfrm>
            </p:grpSpPr>
            <p:sp>
              <p:nvSpPr>
                <p:cNvPr id="6191" name="Rectangle 122"/>
                <p:cNvSpPr>
                  <a:spLocks noChangeArrowheads="1"/>
                </p:cNvSpPr>
                <p:nvPr/>
              </p:nvSpPr>
              <p:spPr bwMode="auto">
                <a:xfrm>
                  <a:off x="3190" y="2750"/>
                  <a:ext cx="1083" cy="50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8" action="ppaction://hlinksldjump"/>
                    </a:rPr>
                    <a:t>1000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92" name="Rectangle 123"/>
                <p:cNvSpPr>
                  <a:spLocks noChangeArrowheads="1"/>
                </p:cNvSpPr>
                <p:nvPr/>
              </p:nvSpPr>
              <p:spPr bwMode="auto">
                <a:xfrm>
                  <a:off x="3184" y="2744"/>
                  <a:ext cx="1095" cy="51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  <p:grpSp>
            <p:nvGrpSpPr>
              <p:cNvPr id="6188" name="Group 124"/>
              <p:cNvGrpSpPr>
                <a:grpSpLocks/>
              </p:cNvGrpSpPr>
              <p:nvPr/>
            </p:nvGrpSpPr>
            <p:grpSpPr bwMode="auto">
              <a:xfrm>
                <a:off x="4279" y="2744"/>
                <a:ext cx="1125" cy="518"/>
                <a:chOff x="4279" y="2744"/>
                <a:chExt cx="1125" cy="518"/>
              </a:xfrm>
            </p:grpSpPr>
            <p:sp>
              <p:nvSpPr>
                <p:cNvPr id="6189" name="Rectangle 125"/>
                <p:cNvSpPr>
                  <a:spLocks noChangeArrowheads="1"/>
                </p:cNvSpPr>
                <p:nvPr/>
              </p:nvSpPr>
              <p:spPr bwMode="auto">
                <a:xfrm>
                  <a:off x="4279" y="2744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2400" dirty="0">
                      <a:solidFill>
                        <a:srgbClr val="FF9900"/>
                      </a:solidFill>
                      <a:cs typeface="Arial" pitchFamily="34" charset="0"/>
                      <a:hlinkClick r:id="rId29" action="ppaction://hlinksldjump"/>
                    </a:rPr>
                    <a:t>1000</a:t>
                  </a:r>
                  <a:endParaRPr lang="en-US" altLang="en-US" sz="2400" dirty="0">
                    <a:solidFill>
                      <a:srgbClr val="FF99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90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79" y="2744"/>
                  <a:ext cx="1125" cy="51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3200" dirty="0">
                    <a:solidFill>
                      <a:srgbClr val="F8F8F8"/>
                    </a:solidFill>
                    <a:latin typeface="Gyparody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158" name="Rectangle 127"/>
            <p:cNvSpPr>
              <a:spLocks noChangeArrowheads="1"/>
            </p:cNvSpPr>
            <p:nvPr/>
          </p:nvSpPr>
          <p:spPr bwMode="auto">
            <a:xfrm>
              <a:off x="-3" y="-3"/>
              <a:ext cx="5410" cy="32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F8F8F8"/>
                </a:solidFill>
                <a:cs typeface="Arial" pitchFamily="34" charset="0"/>
              </a:endParaRPr>
            </a:p>
          </p:txBody>
        </p:sp>
      </p:grpSp>
      <p:sp>
        <p:nvSpPr>
          <p:cNvPr id="133" name="Oval 10">
            <a:hlinkClick r:id="rId30" action="ppaction://hlinksldjump"/>
          </p:cNvPr>
          <p:cNvSpPr>
            <a:spLocks noChangeArrowheads="1"/>
          </p:cNvSpPr>
          <p:nvPr/>
        </p:nvSpPr>
        <p:spPr bwMode="hidden">
          <a:xfrm>
            <a:off x="9057501" y="6307943"/>
            <a:ext cx="1984375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SCORE</a:t>
            </a:r>
            <a:endParaRPr lang="en-US" alt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76011" y="517307"/>
            <a:ext cx="961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2F2F2"/>
                </a:solidFill>
                <a:latin typeface="Calibri Light" charset="0"/>
                <a:ea typeface="Calibri Light" charset="0"/>
                <a:cs typeface="Calibri Light" charset="0"/>
              </a:rPr>
              <a:t>What’s the Question?</a:t>
            </a:r>
            <a:endParaRPr lang="en-US" sz="4400" b="1" dirty="0">
              <a:solidFill>
                <a:srgbClr val="F2F2F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340488"/>
      </p:ext>
    </p:extLst>
  </p:cSld>
  <p:clrMapOvr>
    <a:masterClrMapping/>
  </p:clrMapOvr>
  <p:transition>
    <p:sndAc>
      <p:stSnd>
        <p:snd r:embed="rId4" name="board fi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4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American Equivalent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600 Points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6125" y="3857625"/>
            <a:ext cx="8129588" cy="10668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cs typeface="Arial" pitchFamily="34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FFC000"/>
                </a:solidFill>
                <a:cs typeface="Arial" pitchFamily="34" charset="0"/>
              </a:rPr>
              <a:t>“We </a:t>
            </a:r>
            <a:r>
              <a:rPr lang="en-US" altLang="en-US" sz="3600" b="1" dirty="0">
                <a:solidFill>
                  <a:srgbClr val="FFC000"/>
                </a:solidFill>
                <a:cs typeface="Arial" pitchFamily="34" charset="0"/>
              </a:rPr>
              <a:t>queued up for two hours</a:t>
            </a:r>
            <a:r>
              <a:rPr lang="en-US" altLang="en-US" sz="3600" b="1" dirty="0" smtClean="0">
                <a:solidFill>
                  <a:srgbClr val="FFC000"/>
                </a:solidFill>
                <a:cs typeface="Arial" pitchFamily="34" charset="0"/>
              </a:rPr>
              <a:t>.” </a:t>
            </a:r>
            <a:endParaRPr lang="en-US" altLang="en-US" sz="3600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2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playing chess? got 0, What is playing billiards? got 0, What is standing in line? got 0, What is got ready to perform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540000" y="2641600"/>
            <a:ext cx="84328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34818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40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“We </a:t>
            </a:r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queued up for two hours</a:t>
            </a:r>
            <a:r>
              <a:rPr lang="en-US" altLang="en-US" sz="40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."</a:t>
            </a:r>
            <a:endParaRPr lang="en-US" altLang="en-US" sz="40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821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440349" y="2784543"/>
            <a:ext cx="7315200" cy="2545732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playing chess?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playing billiards?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standing in line?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got ready to perform?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8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4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American Equivalent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800 Points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1" y="3863975"/>
            <a:ext cx="8162925" cy="13716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“Excuse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me, could you pass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me a rubber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?” </a:t>
            </a:r>
            <a:endParaRPr lang="en-US" altLang="en-US" sz="32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3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a pencil? got 0, What is an eraser? got 0, What is a glove? got 0, What is a tire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36800" y="2628900"/>
            <a:ext cx="86360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36866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“Excuse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me, could you pass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me a rubber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?"</a:t>
            </a:r>
            <a:endParaRPr lang="en-US" altLang="en-US" sz="32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869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38500" y="2765087"/>
            <a:ext cx="7315200" cy="2770740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pencil?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an eraser?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glove?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tire?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9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827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American Equivalent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1000 Points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1364" y="3854450"/>
            <a:ext cx="8154987" cy="19050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“It’s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time to change the baby’s nappy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!” </a:t>
            </a:r>
            <a:endParaRPr lang="en-US" altLang="en-US" sz="32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4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a diaper? got 0, What is a bottle? got 0, What is clothing? got 0, What is diet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60600" y="2768600"/>
            <a:ext cx="87122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38914" name="TPQuestion"/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7924800" cy="808038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“It’s </a:t>
            </a: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time to change the baby’s nappy! </a:t>
            </a:r>
            <a:r>
              <a:rPr lang="en-US" altLang="en-US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917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082289" y="2826820"/>
            <a:ext cx="7315200" cy="2632978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diaper?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 bottle?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clothing?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diet?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4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Trivia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200 Points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0726" y="3854450"/>
            <a:ext cx="8143875" cy="2332038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He wrote Julius Caesar, 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Macbeth, and Hamlet.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153542"/>
      </p:ext>
    </p:extLst>
  </p:cSld>
  <p:clrMapOvr>
    <a:masterClrMapping/>
  </p:clrMapOvr>
  <p:transition>
    <p:sndAc>
      <p:stSnd>
        <p:snd r:embed="rId4" name="final jeopardy blo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o is Shakespeare? got 0, Who is Henry Miller? got 0, Who is John Steinbeck? got 0, Who is J.D. Salinger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171700" y="2501900"/>
            <a:ext cx="87884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40962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He wrote Julius Caesar,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Macbeth, and Hamlet. </a:t>
            </a:r>
          </a:p>
        </p:txBody>
      </p:sp>
      <p:sp>
        <p:nvSpPr>
          <p:cNvPr id="4096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971800" y="2731770"/>
            <a:ext cx="7315200" cy="2854706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is Shakespeare?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is Henry Miller?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is John Steinbeck?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is J.D. Salinger?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4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4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Trivia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400 Points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28825" y="3848100"/>
            <a:ext cx="8078788" cy="21336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residence of the president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of the United States.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the Capital? got 0, What is the Pentagon? got 0, What is Mount Rushmore? got 0, What is the White House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47900" y="2578100"/>
            <a:ext cx="87249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43010" name="TPQuestion"/>
          <p:cNvSpPr>
            <a:spLocks noGrp="1" noChangeArrowheads="1"/>
          </p:cNvSpPr>
          <p:nvPr>
            <p:ph type="title"/>
          </p:nvPr>
        </p:nvSpPr>
        <p:spPr>
          <a:xfrm>
            <a:off x="2133600" y="1020764"/>
            <a:ext cx="7924800" cy="808037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residence of the president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of the United States.</a:t>
            </a:r>
          </a:p>
        </p:txBody>
      </p:sp>
      <p:sp>
        <p:nvSpPr>
          <p:cNvPr id="43013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147315" y="2721551"/>
            <a:ext cx="7315200" cy="2479548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Capital?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Pentagon?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Mount Rushmore?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White House?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4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3132" y="17049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Square Roots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200 Points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4539" y="3860800"/>
            <a:ext cx="8129587" cy="17526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4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131075"/>
      </p:ext>
    </p:extLst>
  </p:cSld>
  <p:clrMapOvr>
    <a:masterClrMapping/>
  </p:clrMapOvr>
  <p:transition>
    <p:sndAc>
      <p:stSnd>
        <p:snd r:embed="rId4" name="final jeopardy blo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938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Trivia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600 Points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1" y="3859213"/>
            <a:ext cx="8113713" cy="21336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This river runs through the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city of New Orleans</a:t>
            </a:r>
            <a:r>
              <a:rPr lang="en-US" altLang="en-US" sz="3200" b="1" dirty="0">
                <a:solidFill>
                  <a:srgbClr val="FFFF00"/>
                </a:solidFill>
                <a:cs typeface="Arial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the Ohio? got 0, What is the Mississippi? got 0, What is the Arkansas? got 0, What is the Missouri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13000" y="2628900"/>
            <a:ext cx="85598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45058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This river runs through the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city of New Orleans. </a:t>
            </a:r>
          </a:p>
        </p:txBody>
      </p:sp>
      <p:sp>
        <p:nvSpPr>
          <p:cNvPr id="45061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319780" y="2765087"/>
            <a:ext cx="7315200" cy="2430717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Ohio?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Mississippi?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Arkansas?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Missouri?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70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76272" y="11549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Trivia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800 Points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48256" y="3763836"/>
            <a:ext cx="8075612" cy="2133600"/>
          </a:xfrm>
        </p:spPr>
        <p:txBody>
          <a:bodyPr/>
          <a:lstStyle/>
          <a:p>
            <a:pPr marL="0" indent="0" algn="ctr" eaLnBrk="1" fontAlgn="ctr" hangingPunct="1"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This U.S. President was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assassinated in 1865. </a:t>
            </a:r>
            <a:endParaRPr lang="en-US" alt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5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o was Madison? got 0, Who was Lincoln? got 0, Who was Kennedy? got 0, Who was Reagan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55900" y="2527300"/>
            <a:ext cx="82169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47106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2448243" y="81512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This U.S. President was 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assassinated in 1865. </a:t>
            </a:r>
          </a:p>
        </p:txBody>
      </p:sp>
      <p:sp>
        <p:nvSpPr>
          <p:cNvPr id="47109" name="TPAnswers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657600" y="2670584"/>
            <a:ext cx="7315200" cy="2479675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was Madison?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was Lincoln?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was Kennedy?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Who was Reagan?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4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04288" y="11986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Trivia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1000 Points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06644" y="3804349"/>
            <a:ext cx="8167688" cy="2133600"/>
          </a:xfrm>
        </p:spPr>
        <p:txBody>
          <a:bodyPr/>
          <a:lstStyle/>
          <a:p>
            <a:pPr marL="0" indent="0" algn="ctr" eaLnBrk="1" fontAlgn="ctr" hangingPunct="1"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This is the longest river in the U.S.A.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the Mississippi? got 0, What is the Ohio? got 0, What is the Rio Grande? got 0, What is the Missouri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55900" y="2578100"/>
            <a:ext cx="82169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49154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2194560" y="910433"/>
            <a:ext cx="7924800" cy="808037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C000"/>
                </a:solidFill>
              </a:rPr>
              <a:t>The answer is:</a:t>
            </a:r>
            <a:br>
              <a:rPr lang="en-US" altLang="en-US" sz="3200" dirty="0">
                <a:solidFill>
                  <a:srgbClr val="FFC000"/>
                </a:solidFill>
              </a:rPr>
            </a:br>
            <a:r>
              <a:rPr lang="en-US" altLang="en-US" sz="3200" dirty="0">
                <a:solidFill>
                  <a:srgbClr val="FFC000"/>
                </a:solidFill>
              </a:rPr>
              <a:t>This is the longest river </a:t>
            </a:r>
            <a:br>
              <a:rPr lang="en-US" altLang="en-US" sz="3200" dirty="0">
                <a:solidFill>
                  <a:srgbClr val="FFC000"/>
                </a:solidFill>
              </a:rPr>
            </a:br>
            <a:r>
              <a:rPr lang="en-US" altLang="en-US" sz="3200" dirty="0">
                <a:solidFill>
                  <a:srgbClr val="FFC000"/>
                </a:solidFill>
              </a:rPr>
              <a:t>in the U.S.A.</a:t>
            </a:r>
          </a:p>
        </p:txBody>
      </p:sp>
      <p:sp>
        <p:nvSpPr>
          <p:cNvPr id="49157" name="TPAnswers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657600" y="2722235"/>
            <a:ext cx="7315200" cy="2695575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Mississippi?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Ohio?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Rio Grande?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the Missouri?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4016" y="118433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TOP SELLER IN THE U.S.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200 Points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20316" y="3636264"/>
            <a:ext cx="8166100" cy="2133600"/>
          </a:xfrm>
        </p:spPr>
        <p:txBody>
          <a:bodyPr/>
          <a:lstStyle/>
          <a:p>
            <a:pPr marL="0" indent="0" algn="ctr" eaLnBrk="1" fontAlgn="b" hangingPunct="1">
              <a:buNone/>
            </a:pPr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Facial tissue brand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352721"/>
      </p:ext>
    </p:extLst>
  </p:cSld>
  <p:clrMapOvr>
    <a:masterClrMapping/>
  </p:clrMapOvr>
  <p:transition>
    <p:sndAc>
      <p:stSnd>
        <p:snd r:embed="rId4" name="final jeopardy blo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Puffs? got 0, What is Kleenex? got 0, What is Green Forest? got 0, What is Seventh Generation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55900" y="2616200"/>
            <a:ext cx="82169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51202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2011680" y="676656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C000"/>
                </a:solidFill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</a:rPr>
            </a:br>
            <a:r>
              <a:rPr lang="en-US" altLang="en-US" sz="3200" b="1" dirty="0">
                <a:solidFill>
                  <a:srgbClr val="FFC000"/>
                </a:solidFill>
              </a:rPr>
              <a:t> Facial tissue brand</a:t>
            </a:r>
          </a:p>
        </p:txBody>
      </p:sp>
      <p:sp>
        <p:nvSpPr>
          <p:cNvPr id="51205" name="TPAnswers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657600" y="2754545"/>
            <a:ext cx="7315200" cy="2800350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Puffs?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Kleenex?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Green Forest?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Seventh Generation?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57984" y="119869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TOP SELLER IN THE U.S.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400 Points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3359" y="3614420"/>
            <a:ext cx="8121650" cy="1524000"/>
          </a:xfrm>
        </p:spPr>
        <p:txBody>
          <a:bodyPr/>
          <a:lstStyle/>
          <a:p>
            <a:pPr marL="0" indent="0" algn="ctr" eaLnBrk="1" fontAlgn="b" hangingPunct="1"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Brand of light beer--actually, all beer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Miller Lite? got 0, What is Bud Light? got 0, What is Coors Light? got 0, What is Michelob Ultra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514600" y="2463800"/>
            <a:ext cx="84582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53250" name="TPQuestion"/>
          <p:cNvSpPr>
            <a:spLocks noGrp="1" noChangeArrowheads="1"/>
          </p:cNvSpPr>
          <p:nvPr>
            <p:ph type="title" idx="4294967295"/>
          </p:nvPr>
        </p:nvSpPr>
        <p:spPr>
          <a:xfrm>
            <a:off x="2176272" y="66370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Most popular brand of light beer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8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(actually, of all beer sold in USA)</a:t>
            </a:r>
          </a:p>
        </p:txBody>
      </p:sp>
      <p:sp>
        <p:nvSpPr>
          <p:cNvPr id="53253" name="TPAnswers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413760" y="2599500"/>
            <a:ext cx="7315200" cy="2670175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Miller Lite?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Bud Light?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Coors Light?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Michelob Ultra?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5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1 got 0, What is 2 got 0, What is 5 got 0, What is 8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387600" y="1917700"/>
            <a:ext cx="85852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8194" name="TPQuestion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4</a:t>
            </a:r>
          </a:p>
        </p:txBody>
      </p:sp>
      <p:sp>
        <p:nvSpPr>
          <p:cNvPr id="8197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294380" y="2057400"/>
            <a:ext cx="7315200" cy="2796032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2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5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8</a:t>
            </a:r>
          </a:p>
        </p:txBody>
      </p:sp>
      <p:sp>
        <p:nvSpPr>
          <p:cNvPr id="8195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752600" y="6248400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rgbClr val="F8F8F8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rgbClr val="F8F8F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3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17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TOP SELLER IN THE U.S.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600 Points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9138" y="3843338"/>
            <a:ext cx="8159750" cy="1524000"/>
          </a:xfrm>
        </p:spPr>
        <p:txBody>
          <a:bodyPr/>
          <a:lstStyle/>
          <a:p>
            <a:pPr eaLnBrk="1" fontAlgn="b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Ketchup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4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Hunts? got 0, What is Top Value? got 0, What is Campbell's? got 0, What is Heinz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63800" y="2159000"/>
            <a:ext cx="85090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55298" name="TPQuestion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Ketchup</a:t>
            </a:r>
          </a:p>
        </p:txBody>
      </p:sp>
      <p:sp>
        <p:nvSpPr>
          <p:cNvPr id="55301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370580" y="2298160"/>
            <a:ext cx="7315200" cy="2837454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Hunts?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Top Value?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Campbell's?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Heinz?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100000">
              <a:srgbClr val="760000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il395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hidden">
          <a:xfrm>
            <a:off x="2990088" y="987552"/>
            <a:ext cx="6212586" cy="4809744"/>
          </a:xfrm>
          <a:prstGeom prst="rect">
            <a:avLst/>
          </a:prstGeom>
          <a:scene3d>
            <a:camera prst="legacyPerspectiveFront" fov="4800000">
              <a:rot lat="21594000" lon="0" rev="1200000"/>
            </a:camera>
            <a:lightRig rig="morning" dir="b"/>
          </a:scene3d>
          <a:sp3d prstMaterial="matte"/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pitchFamily="34" charset="0"/>
              </a:rPr>
              <a:t>DAILY </a:t>
            </a:r>
            <a:b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pitchFamily="34" charset="0"/>
              </a:rPr>
            </a:b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pitchFamily="34" charset="0"/>
              </a:rPr>
              <a:t>BONUS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6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What percentage of your current points would you like to wager on the next question?</a:t>
            </a: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PAnswers" title="Answer Text Block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0%</a:t>
            </a:r>
          </a:p>
          <a:p>
            <a:pPr marL="514350" indent="-514350">
              <a:buAutoNum type="arabicPeriod"/>
            </a:pPr>
            <a:r>
              <a:rPr lang="en-US" smtClean="0"/>
              <a:t>25%</a:t>
            </a:r>
          </a:p>
          <a:p>
            <a:pPr marL="514350" indent="-514350">
              <a:buAutoNum type="arabicPeriod"/>
            </a:pPr>
            <a:r>
              <a:rPr lang="en-US" smtClean="0"/>
              <a:t>50%</a:t>
            </a:r>
          </a:p>
          <a:p>
            <a:pPr marL="514350" indent="-514350">
              <a:buAutoNum type="arabicPeriod"/>
            </a:pPr>
            <a:r>
              <a:rPr lang="en-US" smtClean="0"/>
              <a:t>75%</a:t>
            </a:r>
          </a:p>
          <a:p>
            <a:pPr marL="514350" indent="-514350">
              <a:buAutoNum type="arabicPeriod"/>
            </a:pPr>
            <a:r>
              <a:rPr lang="en-US" smtClean="0"/>
              <a:t>100%</a:t>
            </a:r>
            <a:endParaRPr lang="en-US"/>
          </a:p>
        </p:txBody>
      </p:sp>
      <p:sp>
        <p:nvSpPr>
          <p:cNvPr id="4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4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TOP SELLER IN THE U.S.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Daily Double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3865563"/>
            <a:ext cx="8174037" cy="15240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Cookie brand (thanks, Nabisco!)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9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296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Chips Ahoy? got 0, What is Oreo? got 0, What is Vanilla Wafer? got 0, What is Nutter Butter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540000" y="2413000"/>
            <a:ext cx="84328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59394" name="TPQuestion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Cookie brand </a:t>
            </a:r>
            <a:r>
              <a:rPr lang="en-US" altLang="en-US" sz="28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(Thanks, Nabisco!)</a:t>
            </a:r>
          </a:p>
        </p:txBody>
      </p:sp>
      <p:sp>
        <p:nvSpPr>
          <p:cNvPr id="59397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446780" y="2551857"/>
            <a:ext cx="7315200" cy="2479548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Chips Ahoy?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Oreo?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Vanilla Wafer?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</a:t>
            </a:r>
            <a:r>
              <a:rPr lang="en-US" altLang="en-US" sz="3200" dirty="0" err="1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Nutter</a:t>
            </a: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Butter?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827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TOP SELLER IN THE U.S. 1000 Points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1363" y="3843338"/>
            <a:ext cx="8077200" cy="1524000"/>
          </a:xfrm>
        </p:spPr>
        <p:txBody>
          <a:bodyPr/>
          <a:lstStyle/>
          <a:p>
            <a:pPr eaLnBrk="1" fontAlgn="ctr" hangingPunct="1"/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</a:t>
            </a:r>
            <a:b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Bottled juice maker </a:t>
            </a:r>
          </a:p>
          <a:p>
            <a:pPr eaLnBrk="1" fontAlgn="b" hangingPunct="1"/>
            <a:endParaRPr lang="en-US" altLang="en-US" sz="36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0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Chart" descr="What is V8? got 0, What is Tropicana? got 0, What is Ocean Spray? got 0, What is Snapple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8900" y="2501900"/>
            <a:ext cx="83439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61442" name="TPQuestion"/>
          <p:cNvSpPr>
            <a:spLocks noGrp="1" noChangeArrowheads="1"/>
          </p:cNvSpPr>
          <p:nvPr>
            <p:ph type="title"/>
          </p:nvPr>
        </p:nvSpPr>
        <p:spPr>
          <a:xfrm>
            <a:off x="2102223" y="1067985"/>
            <a:ext cx="7772400" cy="11430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</a:t>
            </a:r>
            <a:b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Bottled juice maker </a:t>
            </a:r>
          </a:p>
        </p:txBody>
      </p:sp>
      <p:sp>
        <p:nvSpPr>
          <p:cNvPr id="6144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27537" y="2646749"/>
            <a:ext cx="7315200" cy="2721964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V8?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Tropicana?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Ocean Spray?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Snapple?</a:t>
            </a:r>
          </a:p>
        </p:txBody>
      </p:sp>
      <p:sp>
        <p:nvSpPr>
          <p:cNvPr id="6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381823" y="6259404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4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07" y="1827245"/>
            <a:ext cx="103632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FINAL CATEGORY</a:t>
            </a:r>
            <a:endParaRPr lang="en-US" sz="48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308" y="3032698"/>
            <a:ext cx="6046237" cy="79932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Colleges &amp; Universities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final jeopardy bl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199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What percentage of your current points would you like to wager on the next question?</a:t>
            </a: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PAnswers" title="Answer Text Block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0%</a:t>
            </a:r>
          </a:p>
          <a:p>
            <a:pPr marL="514350" indent="-514350">
              <a:buAutoNum type="arabicPeriod"/>
            </a:pPr>
            <a:r>
              <a:rPr lang="en-US" smtClean="0"/>
              <a:t>25%</a:t>
            </a:r>
          </a:p>
          <a:p>
            <a:pPr marL="514350" indent="-514350">
              <a:buAutoNum type="arabicPeriod"/>
            </a:pPr>
            <a:r>
              <a:rPr lang="en-US" smtClean="0"/>
              <a:t>50%</a:t>
            </a:r>
          </a:p>
          <a:p>
            <a:pPr marL="514350" indent="-514350">
              <a:buAutoNum type="arabicPeriod"/>
            </a:pPr>
            <a:r>
              <a:rPr lang="en-US" smtClean="0"/>
              <a:t>75%</a:t>
            </a:r>
          </a:p>
          <a:p>
            <a:pPr marL="514350" indent="-514350">
              <a:buAutoNum type="arabicPeriod"/>
            </a:pPr>
            <a:r>
              <a:rPr lang="en-US" smtClean="0"/>
              <a:t>100%</a:t>
            </a:r>
            <a:endParaRPr lang="en-US"/>
          </a:p>
        </p:txBody>
      </p:sp>
      <p:sp>
        <p:nvSpPr>
          <p:cNvPr id="4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6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4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Square Roots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400 Points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22476" y="3843338"/>
            <a:ext cx="8120063" cy="17526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cs typeface="Arial" pitchFamily="34" charset="0"/>
              </a:rPr>
              <a:t>The Answer is: 25</a:t>
            </a:r>
            <a:r>
              <a:rPr lang="en-US" altLang="en-US" sz="3600" b="1" dirty="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  <a:cs typeface="Arial" pitchFamily="34" charset="0"/>
              </a:rPr>
            </a:br>
            <a:endParaRPr lang="en-US" altLang="en-US" sz="3600" b="1" dirty="0">
              <a:solidFill>
                <a:srgbClr val="FFFF00"/>
              </a:solidFill>
              <a:cs typeface="Arial" pitchFamily="34" charset="0"/>
            </a:endParaRPr>
          </a:p>
          <a:p>
            <a:pPr eaLnBrk="1" hangingPunct="1"/>
            <a:endParaRPr lang="en-US" alt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7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Ivy League? got 0, What is Seven Sisters? got 0, What is Alma Mater? got 0, What is Open Admissions?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171700" y="2540000"/>
            <a:ext cx="8801100" cy="26162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64514" name="TPQuestion"/>
          <p:cNvSpPr>
            <a:spLocks noGrp="1"/>
          </p:cNvSpPr>
          <p:nvPr>
            <p:ph type="title"/>
          </p:nvPr>
        </p:nvSpPr>
        <p:spPr>
          <a:xfrm>
            <a:off x="1784723" y="864647"/>
            <a:ext cx="8288338" cy="11430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This two-word college term 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first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appeared in an 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Associated Press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story that ran </a:t>
            </a:r>
            <a:r>
              <a:rPr lang="en-US" altLang="en-US" sz="32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in the Providence </a:t>
            </a:r>
            <a:r>
              <a:rPr lang="en-US" alt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Journal in 1935</a:t>
            </a:r>
          </a:p>
        </p:txBody>
      </p:sp>
      <p:sp>
        <p:nvSpPr>
          <p:cNvPr id="64518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70879" y="2676921"/>
            <a:ext cx="7315200" cy="2555081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bg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Ivy League?</a:t>
            </a:r>
          </a:p>
          <a:p>
            <a:pPr marL="514350" indent="-514350">
              <a:buClr>
                <a:schemeClr val="bg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Seven Sisters?</a:t>
            </a:r>
          </a:p>
          <a:p>
            <a:pPr marL="514350" indent="-514350">
              <a:buClr>
                <a:schemeClr val="bg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Alma Mater?</a:t>
            </a:r>
          </a:p>
          <a:p>
            <a:pPr marL="514350" indent="-514350">
              <a:buClr>
                <a:schemeClr val="bg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Open Admissions?</a:t>
            </a:r>
          </a:p>
        </p:txBody>
      </p:sp>
      <p:sp>
        <p:nvSpPr>
          <p:cNvPr id="64516" name="Oval 10">
            <a:hlinkClick r:id="rId8" action="ppaction://hlinksldjump"/>
          </p:cNvPr>
          <p:cNvSpPr>
            <a:spLocks noChangeArrowheads="1"/>
          </p:cNvSpPr>
          <p:nvPr/>
        </p:nvSpPr>
        <p:spPr bwMode="hidden">
          <a:xfrm>
            <a:off x="2154111" y="6281738"/>
            <a:ext cx="2289873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TEAM SCORES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jeopardy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6858000"/>
            <a:ext cx="609600" cy="609600"/>
          </a:xfrm>
          <a:prstGeom prst="rect">
            <a:avLst/>
          </a:prstGeom>
        </p:spPr>
      </p:pic>
      <p:sp>
        <p:nvSpPr>
          <p:cNvPr id="8" name="Oval 5">
            <a:hlinkClick r:id="rId10" action="ppaction://hlinksldjump"/>
          </p:cNvPr>
          <p:cNvSpPr>
            <a:spLocks noChangeArrowheads="1"/>
          </p:cNvSpPr>
          <p:nvPr/>
        </p:nvSpPr>
        <p:spPr bwMode="hidden">
          <a:xfrm>
            <a:off x="7414279" y="6281738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97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3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PLeaderBoardTitle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9933"/>
                </a:solidFill>
                <a:latin typeface="Calibri" charset="0"/>
                <a:ea typeface="Calibri" charset="0"/>
                <a:cs typeface="Calibri" charset="0"/>
              </a:rPr>
              <a:t>Team Scores</a:t>
            </a:r>
          </a:p>
        </p:txBody>
      </p:sp>
      <p:graphicFrame>
        <p:nvGraphicFramePr>
          <p:cNvPr id="2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3834"/>
              </p:ext>
            </p:extLst>
          </p:nvPr>
        </p:nvGraphicFramePr>
        <p:xfrm>
          <a:off x="4343401" y="1524000"/>
          <a:ext cx="3730625" cy="307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9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smtClean="0">
                          <a:solidFill>
                            <a:srgbClr val="FF993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Points</a:t>
                      </a:r>
                      <a:endParaRPr lang="en-US" sz="2800" b="1" i="0" dirty="0">
                        <a:solidFill>
                          <a:srgbClr val="FF9933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smtClean="0">
                          <a:solidFill>
                            <a:schemeClr val="accent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Team</a:t>
                      </a:r>
                      <a:endParaRPr lang="en-US" sz="2800" b="1" i="0" dirty="0">
                        <a:solidFill>
                          <a:schemeClr val="accent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3188.69</a:t>
                      </a: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Team Three(1)</a:t>
                      </a:r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2572.16</a:t>
                      </a:r>
                      <a:endParaRPr lang="en-US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Team Two(1)</a:t>
                      </a:r>
                      <a:endParaRPr lang="en-US" sz="24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2198.3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rgbClr val="000000"/>
                          </a:solidFill>
                        </a:rPr>
                        <a:t>Team Two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48" marR="91448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40" name="Oval 6">
            <a:hlinkClick r:id="rId3" action="ppaction://hlinksldjump"/>
          </p:cNvPr>
          <p:cNvSpPr>
            <a:spLocks noChangeArrowheads="1"/>
          </p:cNvSpPr>
          <p:nvPr/>
        </p:nvSpPr>
        <p:spPr bwMode="hidden">
          <a:xfrm>
            <a:off x="7268173" y="6277430"/>
            <a:ext cx="3489649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FINAL JEOPARDY QUESTION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>
            <a:spLocks noChangeArrowheads="1"/>
          </p:cNvSpPr>
          <p:nvPr/>
        </p:nvSpPr>
        <p:spPr bwMode="hidden">
          <a:xfrm>
            <a:off x="1891303" y="6277430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1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11" t="26457" r="10191" b="1094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alpha val="51000"/>
                </a:schemeClr>
              </a:gs>
              <a:gs pos="48000">
                <a:schemeClr val="accent6">
                  <a:lumMod val="75000"/>
                  <a:alpha val="58000"/>
                </a:schemeClr>
              </a:gs>
              <a:gs pos="83000">
                <a:schemeClr val="accent6">
                  <a:lumMod val="75000"/>
                  <a:alpha val="27000"/>
                </a:schemeClr>
              </a:gs>
              <a:gs pos="100000">
                <a:schemeClr val="accent6">
                  <a:lumMod val="50000"/>
                  <a:alpha val="62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pic>
        <p:nvPicPr>
          <p:cNvPr id="2" name="Jeopardy - 1997 - Think Musi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400800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749" y="2010062"/>
            <a:ext cx="547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Thanks for playing</a:t>
            </a:r>
            <a:endParaRPr lang="en-US" sz="54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79" y="5856840"/>
            <a:ext cx="2425689" cy="620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599" y="3095202"/>
            <a:ext cx="961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2F2F2"/>
                </a:solidFill>
                <a:latin typeface="Calibri Light" charset="0"/>
                <a:ea typeface="Calibri Light" charset="0"/>
                <a:cs typeface="Calibri Light" charset="0"/>
              </a:rPr>
              <a:t>What’s the Question?</a:t>
            </a:r>
            <a:endParaRPr lang="en-US" sz="7200" b="1" dirty="0">
              <a:solidFill>
                <a:srgbClr val="F2F2F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493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4.72)">
                                      <p:cBhvr>
                                        <p:cTn id="6" dur="17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5 got 0, What is 10 got 0, What is 15 got 0, What is 50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00300" y="1765300"/>
            <a:ext cx="85725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1024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25</a:t>
            </a:r>
          </a:p>
        </p:txBody>
      </p:sp>
      <p:sp>
        <p:nvSpPr>
          <p:cNvPr id="10245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304540" y="1905000"/>
            <a:ext cx="7315200" cy="2988276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5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10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15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50</a:t>
            </a:r>
          </a:p>
        </p:txBody>
      </p:sp>
      <p:sp>
        <p:nvSpPr>
          <p:cNvPr id="10243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752600" y="6248400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rgbClr val="F8F8F8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rgbClr val="F8F8F8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5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160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Square Roots </a:t>
            </a:r>
            <a:b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600 Points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2950" y="3852863"/>
            <a:ext cx="8197850" cy="2133600"/>
          </a:xfrm>
        </p:spPr>
        <p:txBody>
          <a:bodyPr/>
          <a:lstStyle/>
          <a:p>
            <a:pPr eaLnBrk="1" fontAlgn="ctr" hangingPunct="1"/>
            <a:r>
              <a:rPr lang="en-US" alt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81</a:t>
            </a:r>
            <a:r>
              <a:rPr lang="en-US" altLang="en-US" sz="3600" b="1" dirty="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  <a:cs typeface="Arial" pitchFamily="34" charset="0"/>
              </a:rPr>
            </a:br>
            <a:r>
              <a:rPr lang="en-US" altLang="en-US" sz="4000" b="1" dirty="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en-US" altLang="en-US" sz="4000" b="1" dirty="0">
                <a:solidFill>
                  <a:srgbClr val="FFFF00"/>
                </a:solidFill>
                <a:cs typeface="Arial" pitchFamily="34" charset="0"/>
              </a:rPr>
            </a:br>
            <a:endParaRPr lang="en-US" altLang="en-US" sz="4000" b="1" dirty="0">
              <a:solidFill>
                <a:srgbClr val="FFFF00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1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PChart" descr="What is 6 got 0, What is 7 got 0, What is 8 got 0, What is 9 got 0, 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38400" y="1917700"/>
            <a:ext cx="8534400" cy="2616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  <p:sp>
        <p:nvSpPr>
          <p:cNvPr id="1229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Answer is: 81</a:t>
            </a:r>
          </a:p>
        </p:txBody>
      </p:sp>
      <p:sp>
        <p:nvSpPr>
          <p:cNvPr id="12293" name="TPAnswers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340418" y="2057400"/>
            <a:ext cx="7315200" cy="2959443"/>
          </a:xfrm>
        </p:spPr>
        <p:txBody>
          <a:bodyPr>
            <a:noAutofit/>
          </a:bodyPr>
          <a:lstStyle/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6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7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8</a:t>
            </a:r>
          </a:p>
          <a:p>
            <a:pPr marL="533400" indent="-5334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32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What is 9</a:t>
            </a:r>
          </a:p>
        </p:txBody>
      </p:sp>
      <p:sp>
        <p:nvSpPr>
          <p:cNvPr id="12291" name="Oval 5">
            <a:hlinkClick r:id="rId6" action="ppaction://hlinksldjump"/>
          </p:cNvPr>
          <p:cNvSpPr>
            <a:spLocks noChangeArrowheads="1"/>
          </p:cNvSpPr>
          <p:nvPr/>
        </p:nvSpPr>
        <p:spPr bwMode="hidden">
          <a:xfrm>
            <a:off x="1619567" y="6222828"/>
            <a:ext cx="2971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CATEGORY SELECTION</a:t>
            </a:r>
            <a:endParaRPr lang="en-US" alt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PPolling"/>
          <p:cNvSpPr/>
          <p:nvPr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yparod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2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a1487b4-4e1b-49d3-8a3b-98d85ecb3440"/>
  <p:tag name="WASPOLLED" val="B51E059EFABE4244A7287C0E10BBFFCD"/>
  <p:tag name="TPVERSION" val="8"/>
  <p:tag name="TPFULLVERSION" val="8.2.4.6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9"/>
  <p:tag name="FONTSIZE" val="32"/>
  <p:tag name="BULLETTYPE" val="ppBulletArabicPeriod"/>
  <p:tag name="ANSWERTEXT" val="What is 1&#10;What is 2&#10;What is 5&#10;What is 8"/>
  <p:tag name="OLDNUMANSWERS" val="4"/>
  <p:tag name="ZEROBASED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65536,-16744448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DuJP6+0FAAA0GAAADwAAAGNoYXJ0L2NoYXJ0LnhtbOxYbW/bNhD+PmD/wRCwj6olW35FncKW4q1o0gRJ2wH7RkmUzZkiNZJO7A797zu+SH5JkL7EA4a1+RL6SJ6Od8/dPeTLV5uStu6wkISziRe+CLwWZhnPCVtMvPfv5v7Qa0mFWI4oZ3jibbH0Xp39/NPLbJwtkVC3FcpwC5QwOc4m3lKpatxuy2yJSyRf8AozmCu4KJGCn2LRzgW6B+UlbXeCoN82SjynAH2DghIRVu8XX7KfFwXJcMKzdYmZslYITJECD8glqaR3BofLkcLhKIhad4hOvMBrayFFbGEFmPnvb61Q8DXLcR5zwcCNe+vLbDylCgsGqmLOFHzNnbP8Ik+VSKzWlZ/xsgLjUkKJ2hpzwUDQHS85nKN1g/9aE4HlxMvCqHYEDB+4oiSZ4JIX6gVobFsv1NHQagftYbvj4gGHDaOxVFuK7YHCoKNP226+a0yYI0pTlK20b/YWN0t383rjsTP0royKS1Rd3YnnQyhdhBOPqtBrqQ2M8hWM0kVHyzpaBqN8BSOUZRAJWOEGtQTmraRZ060l3XoNeNWuAU/bQa+W9GpJv5b0vdaSEraCSOh/Xqvg9DcrqEcWQSYHtDfQWvF3RFGcYIoVzp3v7aqKcjUVGOmFFG35WhlMpkjEOhG1GMYJEXYXjO2+BQC0goyz4oyuJWAS53byDoltzCmvgRtascRC6yP5xu5y+Ocix069k6iNXieVuMGFxkc2thLCoKao18VbvADs3jkUuU35tbH2WPuTe9J1mlLcTQ7skdX184Fz9hKNJacknxNKn1uIjDKxSGPq/DSfB/Cnvdre+4zxlLbeDJw/jt3iYvHDLYdoMdUFsPkUwr5DtHRt5v4v3RIEwy9OoouUSlOTTlUbGD9FYYACgMaUnaK+WINsRaFM68VFgTN1IWt+8c08ypZwW5iAA4Evr7mjNITNkMSuPSz5/QVeYJa/wdvDigwzHxAwSs2a6mYCshipt6g8bAMS5LdYPCq/xkJ36Qe6Z6YN3JKPD1VdYATd6YIwvE/CsjHeaM9oSMCotRZk4v0dn/d73cE09JP+PPajot/zR8ko9AedThRHo6g3nM0+7cgUNPkjYvsZMhXuE6neWJ/0cfOgYYJVpgvUdoJIO96AOEPG8P3+6kTgYH0kti6bzmtEsNs170aJ/fpno+Was179r0Zr/3wLVP1OcrW0ce66GoY2rx316XeiIBoOBn2Lu6OJwWhkqaZhPg0LAg9NDS05Wr7TIzMEPGyhHcgFAZwZ8m+NKNHmEm4ULhN2C3NDyQ4AiTZNdlBrIIRjXiogevq+E/McLky/YrgWIAq3KL4GTAM+VzhvcqNEf3LxjmSrSyD7VjkQO6usJOx4jsEdzE4q2LOfnruZk5Gi51er1v3E63d7AVxY0Pi4bGmkGgYEtwC4mMip45om5nVo3Vyd0pog/4EFtz7Qv6zPXKWhKZ3SBbOyTDkCDNKropDYVZPQ0jHIHX65popc3FFw5F5gwbAGQpBTj2JpZ9+TWCLsEm2aaB5+Y2/j09hycHgEW8EvP2D1VbDalQADucdhZaZmWN1j7KCU2h86kACOBhMny7QTUgzbRU5BM3bdchSMzofnw8iPOv1zPwqSxJ/O48jvz8NBL+kmcZyEn3SOw5vBkuQ5ZvuM6eufIsKgbV51jqrGgXaIBPAe0zrNf9Pim5ICg/3rsh5/IPKKUcdWXL3Iiaxm8KizklPHGWSFTO2H2gR9MIHCIK/gJgtZfJi8zZX9v4iB0xTuUa8DbxoZqiZeAa9jMCwraFySLeClA6osPDhBhT2IERpXQqoESdfQzbXaZI3mvnrpKZlqHffvCezmzI7EjkJgR7POyJ/3hwM/mkdAYgfB0A/C0WzUD4DGJvPDtNTkuPbWt6el7uqnBUeT2drApzNbPzCd6NEn5fm2UfWcKxOAW6pb81hqH8Kfp6yqQ/Tg1vH55/SmbhpmhcY5Lm7gjPIjME64Q7tcdJNwf7tGAukF+mV74jWv2lBbK9PrtLPNwBQ889h/9g8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DuJP6+0FAAA0GAAADwAAAAAAAAAAAAAAAAAsAgAAY2hhcnQvY2hhcnQueG1sUEsBAi0AFAAGAAgAAAAhAODhBGQTAQAANhsAABYAAAAAAAAAAAAAAAAARggAAGNoYXJ0L21lZGlhL2ltYWdlMS5ibXBQSwUGAAAAAAQABAD7AAAAjQkAAA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4"/>
  <p:tag name="FONTSIZE" val="32"/>
  <p:tag name="BULLETTYPE" val="ppBulletArabicPeriod"/>
  <p:tag name="ANSWERTEXT" val="What is Hunts?&#10;What is Agave?&#10;What is Campbell's?&#10;What is Heinz?"/>
  <p:tag name="OLDNUMANSWERS" val="4"/>
  <p:tag name="ZEROBASED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WagerSlide"/>
  <p:tag name="TPQUESTIONXML" val="﻿&lt;?xml version=&quot;1.0&quot; encoding=&quot;utf-8&quot;?&gt;&#10;&lt;questionlist&gt;&#10;    &lt;properties&gt;&#10;        &lt;guid&gt;80DE6BF70A3D4E2BA430FEF093D205D1&lt;/guid&gt;&#10;        &lt;description /&gt;&#10;        &lt;date&gt;11/10/2017 4:42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21AECBD35F14DB8B40B4E4370DD656B&lt;/guid&gt;&#10;            &lt;repollguid&gt;259ABFFB327F4B548DC8381F0F94BBA3&lt;/repollguid&gt;&#10;            &lt;sourceid&gt;3140DC16C49749CB8246D45D9DC2DEC9&lt;/sourceid&gt;&#10;            &lt;questiontext&gt;What percentage of your current points would you like to wager on the next questio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86A055CD28E4DEB86171B3301B3BA8D&lt;/guid&gt;&#10;                    &lt;answertext&gt;0%&lt;/answertext&gt;&#10;                    &lt;valuetype&gt;0&lt;/valuetype&gt;&#10;                    &lt;manualvalue&gt;0&lt;/manualvalue&gt;&#10;                &lt;/answer&gt;&#10;                &lt;answer&gt;&#10;                    &lt;guid&gt;B5027DB1464F49908AC6AE8326BCC94E&lt;/guid&gt;&#10;                    &lt;answertext&gt;25%&lt;/answertext&gt;&#10;                    &lt;valuetype&gt;0&lt;/valuetype&gt;&#10;                    &lt;manualvalue&gt;0&lt;/manualvalue&gt;&#10;                &lt;/answer&gt;&#10;                &lt;answer&gt;&#10;                    &lt;guid&gt;DDF4EE31839644B3B364F974085E032D&lt;/guid&gt;&#10;                    &lt;answertext&gt;50%&lt;/answertext&gt;&#10;                    &lt;valuetype&gt;0&lt;/valuetype&gt;&#10;                    &lt;manualvalue&gt;0&lt;/manualvalue&gt;&#10;                &lt;/answer&gt;&#10;                &lt;answer&gt;&#10;                    &lt;guid&gt;DAC2F08292AE417F8B538C8FE35D4BC0&lt;/guid&gt;&#10;                    &lt;answertext&gt;75%&lt;/answertext&gt;&#10;                    &lt;valuetype&gt;0&lt;/valuetype&gt;&#10;                    &lt;manualvalue&gt;0&lt;/manualvalue&gt;&#10;                &lt;/answer&gt;&#10;                &lt;answer&gt;&#10;                    &lt;guid&gt;E20354DBDCBF4DCE8DA6F3040E602417&lt;/guid&gt;&#10;                    &lt;answertext&gt;100%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False"/>
  <p:tag name="HASRESULT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7024D2027B944F99DC697F91A463C36"/>
  <p:tag name="SLIDEID" val="57024D2027B944F99DC697F91A463C36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0"/>
  <p:tag name="CHARTCOLORINDICES" val="16,41,46,10,9,53,46,9,5,16,10,3"/>
  <p:tag name="CHARTCOLORS" val="2"/>
  <p:tag name="AUTOADVANCE" val="True"/>
  <p:tag name="COUNTDOWNSECONDS" val="10"/>
  <p:tag name="TOTALRESPONSES" val="5"/>
  <p:tag name="RESPONSECOUNT" val="5"/>
  <p:tag name="SLICED" val="False"/>
  <p:tag name="RESPONSES" val="2;3;4;1;2;"/>
  <p:tag name="CHARTSTRINGSTD" val="1 2 1 1"/>
  <p:tag name="CHARTSTRINGREV" val="1 1 2 1"/>
  <p:tag name="CHARTSTRINGSTDPER" val="0.2 0.4 0.2 0.2"/>
  <p:tag name="CHARTSTRINGREVPER" val="0.2 0.2 0.4 0.2"/>
  <p:tag name="RESTORECOUNTDOWNTIMER" val="False"/>
  <p:tag name="QUESTIONALIAS" val="The Answer is: Cookie brand (Thanks, Nabisco!)"/>
  <p:tag name="ANSWERSALIAS" val="What is Chips Ahoy?|smicln|What is Oreo?|smicln|What is Vanilla Wafer?|smicln|What is Nutter Butter?"/>
  <p:tag name="VALUES" val="Incorrect|smicln|Correct|smicln|In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0979675C7EB6482287EAF0C938CC7363&lt;/guid&gt;&#10;        &lt;description /&gt;&#10;        &lt;date&gt;9/19/2013 11:10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5746254C9924B2692BE903C753C342F&lt;/guid&gt;&#10;            &lt;repollguid&gt;3073EB06C6D34203967986802C5191DE&lt;/repollguid&gt;&#10;            &lt;sourceid&gt;7A19C178DFD34313850B51BEFF84B65C&lt;/sourceid&gt;&#10;            &lt;questiontext&gt;The Answer is:Cookie brand (Thanks, Nabisco!)&lt;/questiontext&gt;&#10;            &lt;showresults&gt;True&lt;/showresults&gt;&#10;            &lt;responsegrid&gt;0&lt;/responsegrid&gt;&#10;            &lt;countdowntimer&gt;False&lt;/countdowntimer&gt;&#10;            &lt;correctvalue&gt;8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02F58DDFCCD4AF995EBDBC805FCABBD&lt;/guid&gt;&#10;                    &lt;answertext&gt;What is Chips Ahoy?&lt;/answertext&gt;&#10;                    &lt;valuetype&gt;-1&lt;/valuetype&gt;&#10;                &lt;/answer&gt;&#10;                &lt;answer&gt;&#10;                    &lt;guid&gt;090F58C6B63D41D196E5DB6961662F0A&lt;/guid&gt;&#10;                    &lt;answertext&gt;What is Oreo?&lt;/answertext&gt;&#10;                    &lt;valuetype&gt;1&lt;/valuetype&gt;&#10;                &lt;/answer&gt;&#10;                &lt;answer&gt;&#10;                    &lt;guid&gt;A6900F91EB304E97A947071C0D5BB1A9&lt;/guid&gt;&#10;                    &lt;answertext&gt;What is Vanilla Wafer?&lt;/answertext&gt;&#10;                    &lt;valuetype&gt;-1&lt;/valuetype&gt;&#10;                &lt;/answer&gt;&#10;                &lt;answer&gt;&#10;                    &lt;guid&gt;35255C0725274B8589856AEF7AB96553&lt;/guid&gt;&#10;                    &lt;answertext&gt;What is Nutter Butter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i4NYU+4FAAA0GAAADwAAAGNoYXJ0L2NoYXJ0LnhtbOxY32/bNhB+H7D/wRCwR9WSLTu2UKewpXgrmjRB0nbA3miJsjlTpEbSid2h//uOP6TITpB2iQcM6/IS+kiejsfv7j7e6zfbknZusZCEs4kXvgq8DmYZzwlbTryPH+b+yOtIhViOKGd44u2w9N6c/vjD6yzOVkiomwpluANKmIyzibdSqoq7XZmtcInkK15hBnMFFyVS8FMsu7lAd6C8pN1eEAy7RonnFKBnKCgRYfV+8S37eVGQDKc825SYKWuFwBQp8IBckUp6p3C4HCkcjoOoc4voxAu8rhZSxJZWgJn/8cYKBd+wHOcJFwzc2FpfZvGUKiwYqEo4U/A1d87ymzxVIrHeVH7GywqMWxBK1M6YCwaC7mTF4Ryda/zHhggsJ14WRrUjYPjAFSXJBJe8UK9AY9d6ob4NrfakO+r23H3AYcMolmpHsT1QGPT0abvNd40Jc0TpAmVr7ZvW4mbp/bzeeOgMvSuj4gJVl7fi5RBaLMOJR1XoddQWRvkaRotlT8t6WgajfA0jlGVwE7DCDWoJzFtJs6ZfS/r1GvCqXQOetoNBLRnUkmEtGXqdFSVsDTeh/3mdgtNfrKAeWQSZGNDeQBvFPxBFcYopVjh3vrerKsrVVGCkF1K04xtlMLlAItGBqMUwTomwu2Bs9y0BoBVEnBVndCMBkzi3k7dI7BJOeQ3c0IolFlofybd2l8M/Fzl26p1EbfU6qcQ1LjQ+sthKCIOcot4W7/ESsHvrUOQ25VfG2kPtT+5ZbBYLivvpnj2yuno5cE5fo1hySvI5ofSlicgoE8tFQp2f5vMA/rRXu63PGE9p683A+ePQLe4u/pNuCYLRc91isgtg8ymEfYdo6dvI/e7dcr6g0uSkY+UGxo+RGCABoJiyY+QXa5DNKJRpvbgocKbOZc0vns2jbAq3iQk4EPjyijtKQ9gMSezKw4rfneMlZvk7vNvPyDDzCQGj1KypLiYgS5B6j8r9MiBBfoPFo/IrLHSVfqB7ZsrADfn8UNU5RlCdzgnDbRKWxXirPaMhAaPORpCJ92dyNhz0T6ahnw7niR8Vw4E/Tsehf9LrRUk0jgaj2ezLPZmCIn9AbL9CpsI2kRrE+qSPmwcFE6wyVaC2E0Ta8QbEGTKGt+urE4GD9ZHYpmwqrxHBble8GyX261+9LVec9ep/9Lba51ui6leSq5W9577LYWj71lGfYS8KolF/FFnctSaCYByMe6ORqayG+TQsCDw0NbSktXxfj8wQ8LCldiAXBHBmyL81okTbC3hRuEi4X5gbSrYHSLRtooNaA+E65qUCoqffOwnP4cH0M4ZnAaLwiuIbwDTgc43zJjZK9DsXH0i2vgCyb5UDsbPKSsIO5xi8weykgj3t8LyfORopenm26txNvGF/EMCDBcWHaUsj1TAgeAXAw0ROHdcctq/WzdUhrQnyb1hw6wP9y/rMZRq6oFO6ZFaWKUeAQXpZFBK7bBJaOgaxwy82VJHzWwqObF0sGNZACGLqAZb27XsSS4RdoG1zm/vfaG18GlsODo9gK/jpf1h9M6z2U4CB3OOwMlMzrO4wdlBa2B/6IgEcDSaOFmlHpBi2ihyDZtxXS8i0Z6OzUeRHveGZHwVp6k/nSeQP5+HJIO2nSZKGX3SMQ89gRfIcszZj+vutiDDomq7OQdbY0w43AbzHlE7z35T4JqXAoP1c1uNPRF4y6tiKyxc5kdUMmjprOXWcQVbI5H7ITVAHU0gM8hJeshDF+8HbPNn/jRg4TuIeD3rQ08hQNfEK6I7BsKygcEm2hE4HZFloOEGG3bsjFFdCqhRJV9DNs9pEjea+eukxmWp9798T2M2ZHYkdh5DSZr2xPx+OTvxoHgGJPQlGfhCOZ+NhADQ2ne+HpSbHtbeeH5a6qh8XHE1kawOfjmzdYDpS02fB812j6iVPJgC3VDemWWob4S9TVtVX9ODV8fV2epM3DbNCcY6Lazij/AyMEzouLhbdJLzfrpBAeoHubE+8pqsNubUytU472wxMwjPN/tO/AAAA//8DAFBLAwQUAAYACAAAACEA4OEEZBMBAAA2GwAAFgAAAGNoYXJ0L21lZGlhL2ltYWdlMS5ibXDslk0KwjAQheMFXBe8gEuh0AO494Dex6XHCYGuavyDMshHZyZVFxOa0vAy742fWeR4GnbpMYb63td5eM1N6urXc1y2Kd3ne0wxgkAjAqWURk4KGwjNOSuMGm2FUJAahX+wgdB0nr7wiJ6iH8E8+AggYrmcz7XvbY+IUC3hPNuaqVWqBsTm6EcAEUvg0ymHcLYtox/mFnzMfAAde3pUCAXJk8i1EAoSe3pUCAXJk8i1EAoSe3pUCAXJk8i1ECouKqolh4Ia/QCcKgUfMx/zfVVbOO8Q/i+trXl/9MPoFvJRXp+7ua35G85P9FOpBh8+WsAHJPb0qBAKkieRayF0HEeuXUP9SegaPyQ8/4HADQAA//8DAFBLAQItABQABgAIAAAAIQAncm1TAQEAANABAAATAAAAAAAAAAAAAAAAAAAAAABbQ29udGVudF9UeXBlc10ueG1sUEsBAi0AFAAGAAgAAAAhABmqkvPRAAAAswEAAAsAAAAAAAAAAAAAAAAAMgEAAF9yZWxzLy5yZWxzUEsBAi0AFAAGAAgAAAAhAIuDWFPuBQAANBgAAA8AAAAAAAAAAAAAAAAALAIAAGNoYXJ0L2NoYXJ0LnhtbFBLAQItABQABgAIAAAAIQDg4QRkEwEAADYbAAAWAAAAAAAAAAAAAAAAAEcIAABjaGFydC9tZWRpYS9pbWFnZTEuYm1wUEsFBgAAAAAEAAQA+wAAAI4JAAAAA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9"/>
  <p:tag name="FONTSIZE" val="32"/>
  <p:tag name="BULLETTYPE" val="ppBulletArabicPeriod"/>
  <p:tag name="ANSWERTEXT" val="What is Chips Ahoy?&#10;What is Oreo?&#10;What is Vanilla Wafer?&#10;What is Nutter Butter?"/>
  <p:tag name="OLDNUMANSWERS" val="4"/>
  <p:tag name="ZEROBASED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783C85E282742BFBE1B7A4CFFB21504"/>
  <p:tag name="SLIDEID" val="D783C85E282742BFBE1B7A4CFFB21504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000"/>
  <p:tag name="CHARTCOLORINDICES" val="16,41,46,10,9,53,46,9,5,16,10,3"/>
  <p:tag name="CHARTCOLORS" val="2"/>
  <p:tag name="AUTOADVANCE" val="True"/>
  <p:tag name="COUNTDOWNSECONDS" val="10"/>
  <p:tag name="RESTORECOUNTDOWNTIMER" val="False"/>
  <p:tag name="ANSWERSALIAS" val="What is V8?|smicln|What is Tropicana?|smicln|What is Ocean Spray?|smicln|What is Snapple?"/>
  <p:tag name="QUESTIONALIAS" val="The Answer is: Bottled juice maker "/>
  <p:tag name="VALUES" val="Incorrect|smicln|Incorrect|smicln|Correct|smicln|Incorrect"/>
  <p:tag name="TOTALRESPONSES" val="14"/>
  <p:tag name="RESPONSECOUNT" val="14"/>
  <p:tag name="SLICED" val="False"/>
  <p:tag name="RESPONSES" val="4;3;2;3;1;3;3;1;2;4;3;3;3;2;"/>
  <p:tag name="CHARTSTRINGSTD" val="2 3 7 2"/>
  <p:tag name="CHARTSTRINGREV" val="2 7 3 2"/>
  <p:tag name="CHARTSTRINGSTDPER" val="0.142857142857143 0.214285714285714 0.5 0.142857142857143"/>
  <p:tag name="CHARTSTRINGREVPER" val="0.142857142857143 0.5 0.214285714285714 0.142857142857143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F62AF422FD3B49A08EBCCBE3604FD35F&lt;/guid&gt;&#10;        &lt;description /&gt;&#10;        &lt;date&gt;9/19/2013 11:10:1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2A98FD40BB405D964A95ED5C73AC1F&lt;/guid&gt;&#10;            &lt;repollguid&gt;F3AB19B64E474F0099EDD3E682627DF1&lt;/repollguid&gt;&#10;            &lt;sourceid&gt;73E0823FF796458CAD0582C401409FE8&lt;/sourceid&gt;&#10;            &lt;questiontext&gt;The Answer is:Bottled juice maker &lt;/questiontext&gt;&#10;            &lt;showresults&gt;True&lt;/showresults&gt;&#10;            &lt;responsegrid&gt;0&lt;/responsegrid&gt;&#10;            &lt;countdowntimer&gt;False&lt;/countdowntimer&gt;&#10;            &lt;correctvalue&gt;10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1D8002FF73A470BBFEA8765675B8E03&lt;/guid&gt;&#10;                    &lt;answertext&gt;What is V8?&lt;/answertext&gt;&#10;                    &lt;valuetype&gt;-1&lt;/valuetype&gt;&#10;                &lt;/answer&gt;&#10;                &lt;answer&gt;&#10;                    &lt;guid&gt;0851A564A04D4988AE83486307B23B19&lt;/guid&gt;&#10;                    &lt;answertext&gt;What is Tropicana?&lt;/answertext&gt;&#10;                    &lt;valuetype&gt;-1&lt;/valuetype&gt;&#10;                &lt;/answer&gt;&#10;                &lt;answer&gt;&#10;                    &lt;guid&gt;7440CE2F828F469BA07C81BE627D8984&lt;/guid&gt;&#10;                    &lt;answertext&gt;What is Ocean Spray?&lt;/answertext&gt;&#10;                    &lt;valuetype&gt;1&lt;/valuetype&gt;&#10;                &lt;/answer&gt;&#10;                &lt;answer&gt;&#10;                    &lt;guid&gt;C1981001479C40C7B48A08B837A33B5D&lt;/guid&gt;&#10;                    &lt;answertext&gt;What is Snapple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16744448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HGg6lu8FAAA0GAAADwAAAGNoYXJ0L2NoYXJ0LnhtbOxYbW/bNhD+PmD/wRCwj6olWX5FncKW4q1o0gRN2wH7RkuUzZkiNZJO7A797zu+SH5JkLaJB+yl+RL6SJ6Od8/dPeTLV5uStm6xkISzsRe+CLwWZhnPCVuMvQ/vZ/7Aa0mFWI4oZ3jsbbH0Xp39+MPLbJQtkVA3FcpwC5QwOcrG3lKpatRuy2yJSyRf8AozmCu4KJGCn2LRzgW6A+UlbUdB0GsbJZ5TgJ6goESE1fvF1+znRUEynPJsXWKmrBUCU6TAA3JJKumdweFypHA4DOLWLaJjL/DaWkgRW1gBZv6HGysUfM1ynCdcMHDj3voyG02owoKBqoQzBV9z5yy/ylMlEqt15We8rMC4OaFEbY25YCDoTpYcztF6h/9YE4Hl2MvCuHYEDO+5oiSZ4JIX6gVobFsv1NHQavvtQTty8YDDhvFIqi3F9kBhEOnTtpvvGhNmiNI5ylbaN3uLm6W7eb3x2Bl6V0bFJaqubsXzITRfhGOPqtBrqQ2M8hWM5otIyyItg1G+ghHKMogErHCDWgLzVtKs6dSSTr0GvGrXgKftoFtLurWkV0t6XmtJCVtBJPQ/r1Vw+osV1COLIJMD2htorfh7oihOMcUK5873dlVFuZoIjPRCirZ8rQwm50gkOhG1GMYpEXYXjO2+BQC0goyz4oyuJWAS53byFoltwimvgRtascRC6yP5xu5y+Ocix069k6iNXieVeIcLjY9sZCWEQU1Rr4u3eAHYvXUocpvya2PtsfZH98zX8znFnfTAHlldPx84Zy/RSHJK8hmh9LmFyCgTi3lCnZ9mswD+tFfbe58xntLWm4Hzx7FbXCy+u+UQLaa6ADYfQ9i/FS1BMHgqWjo2c/+TbvmWJLqYU2lq0qlqA+OnKAxQANCIslPUF2uQrSiUab24KHCmLmTNL57Mo2wJt4UJOBD48po7SkPYFEns2sOS313gBWb5G7w9rMgw8xEBo9SsqW4mIEuQeovKwzYgQX6DxYPyayx0l76ne2rawA35dF/VBUbQnS4Iw/skLBvhjfaMhgSMWmtBxt6fyXmv2+lPQj/tzRI/Lnpdf5gOQ78fRXESD+PuYDr9vCNT0OSPiO0XyFS4T6S6I33Sh82DhglWmS5Q2wki7XgD4gwZw/f7qxOBg/WR2LpsOq8RwW7XvBsl9utfjJZrznr13xqt/fMtUPUrydXSxrnjahjavHbUpxfEQdTtR862o4leGFqqaZhPw4LAQxNDS46W7/TIDAEPW2gHckEAZ4b8WyNKtLmEG4XLhN3C3FCyA0CiTZMd1CYGhGNWKiB6+r6T8BwuTD9juBYgCrcovgZMAz5XOG9yo0S/c/GeZKtLIPtWORA7q6wk7HiOwR3MTirYs5+eu5mTkaLnV6vW3djrdboBXFjQ6LhsaaQaBgS3ALiYyInjmibmdWjdXJ3SmiD/hgW3PtC/rM9cpaFzOqELZmWZcgQYpFdFIbGrJqGlY5A7/HJNFbm4peDIvcCCYQ2EIKcexNLOvkexRNgl2jTRPPzG3sbHseXg8AC2gp++w+qbYLUrAQZyD8PKTE2xusPYQWluf+hAAjgaTJws005IMWwXOQXN2HXLYTA8H5wPYj+Oeud+HKSpP5klsd+bhf1u2kmTJA0/6xyHN4MlyXPM9hnTtz9FhEHbvOocVY0D7RAJ4D2mdZr/psU3JQUG+9dlPf5I5BWjjq24epETWU3hUWclJ44zyAqZ2g+1CfpgCoVBXsFNFrL4MHmbK/s/EQOnKdzDbgRvGhmqxl4Br2MwLCtoXJIt4KUDqiw8OEGFPYgRGlVCqhRJ19DNtdpkjea+eukpmWod9/8T2M2ZHYkdhlEcTKOhP+sN+n48i4HE9oOBH4TD6RC66DBOZ4dpqclx7a2np6Xu6qcFR5PZ2sDHM1s/MJ3o0WfO822j6jlXJgC3VDfmsdQ+hD9PWVWH6N6t48vP6U3dNMwKjXJcvIMzyk/AOOFpweWim4T72zUSSC/QL9tjr3nVhtpamV6nnW0GpuCZx/6zvwA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AcaDqW7wUAADQYAAAPAAAAAAAAAAAAAAAAACwCAABjaGFydC9jaGFydC54bWxQSwECLQAUAAYACAAAACEA4OEEZBMBAAA2GwAAFgAAAAAAAAAAAAAAAABICAAAY2hhcnQvbWVkaWEvaW1hZ2UxLmJtcFBLBQYAAAAABAAEAPsAAACPCQAAAAA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8"/>
  <p:tag name="FONTSIZE" val="32"/>
  <p:tag name="BULLETTYPE" val="ppBulletArabicPeriod"/>
  <p:tag name="ANSWERTEXT" val="What is V8?&#10;What is Tropicana?&#10;What is Ocean Spray?&#10;What is Snapple?"/>
  <p:tag name="OLDNUMANSWERS" val="4"/>
  <p:tag name="ZEROBASED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WagerSlide"/>
  <p:tag name="TPQUESTIONXML" val="﻿&lt;?xml version=&quot;1.0&quot; encoding=&quot;utf-8&quot;?&gt;&#10;&lt;questionlist&gt;&#10;    &lt;properties&gt;&#10;        &lt;guid&gt;8E1B065D51E7436CA92DB4C2B6411719&lt;/guid&gt;&#10;        &lt;description /&gt;&#10;        &lt;date&gt;11/10/2017 4:42:3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A30CFE712764FF4A82186E6648501EB&lt;/guid&gt;&#10;            &lt;repollguid&gt;C5F145214D1E4447AC882D7663508D83&lt;/repollguid&gt;&#10;            &lt;sourceid&gt;6840A0894783493698D41EC2AEF275BF&lt;/sourceid&gt;&#10;            &lt;questiontext&gt;What percentage of your current points would you like to wager on the next questio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735FA3C4FFA4406ADE7940A92AABA12&lt;/guid&gt;&#10;                    &lt;answertext&gt;0%&lt;/answertext&gt;&#10;                    &lt;valuetype&gt;0&lt;/valuetype&gt;&#10;                    &lt;manualvalue&gt;0&lt;/manualvalue&gt;&#10;                &lt;/answer&gt;&#10;                &lt;answer&gt;&#10;                    &lt;guid&gt;DF38A7E3077242E2A6C4D4409D37E920&lt;/guid&gt;&#10;                    &lt;answertext&gt;25%&lt;/answertext&gt;&#10;                    &lt;valuetype&gt;0&lt;/valuetype&gt;&#10;                    &lt;manualvalue&gt;0&lt;/manualvalue&gt;&#10;                &lt;/answer&gt;&#10;                &lt;answer&gt;&#10;                    &lt;guid&gt;4996B97A1CB745B3B0BA82D5E80F7329&lt;/guid&gt;&#10;                    &lt;answertext&gt;50%&lt;/answertext&gt;&#10;                    &lt;valuetype&gt;0&lt;/valuetype&gt;&#10;                    &lt;manualvalue&gt;0&lt;/manualvalue&gt;&#10;                &lt;/answer&gt;&#10;                &lt;answer&gt;&#10;                    &lt;guid&gt;46C58C2CA66E49F79204260F0CAAE3DF&lt;/guid&gt;&#10;                    &lt;answertext&gt;75%&lt;/answertext&gt;&#10;                    &lt;valuetype&gt;0&lt;/valuetype&gt;&#10;                    &lt;manualvalue&gt;0&lt;/manualvalue&gt;&#10;                &lt;/answer&gt;&#10;                &lt;answer&gt;&#10;                    &lt;guid&gt;EA531C8A5ED149068A29FE3C821E4CBD&lt;/guid&gt;&#10;                    &lt;answertext&gt;100%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False"/>
  <p:tag name="HASRESULT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CFBF78B4D344688A15F5E4C5E1108D2"/>
  <p:tag name="SLIDEID" val="ECFBF78B4D344688A15F5E4C5E1108D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True"/>
  <p:tag name="DELIMITERS" val="3.1"/>
  <p:tag name="VALUEFORMAT" val="0%"/>
  <p:tag name="ANSWERSALIAS" val="What is Ivy League?|smicln|What is Seven Sisters?|smicln|What is Alma Mater?|smicln|What is Open Admissions?"/>
  <p:tag name="CHARTCOLORINDICES" val="16,41,46,10,9,53,46,9,5,16,10,3"/>
  <p:tag name="COUNTDOWNSECONDS" val="30"/>
  <p:tag name="COUNTDOWNHEIGHT" val="80"/>
  <p:tag name="COUNTDOWNWIDTH" val="100"/>
  <p:tag name="RESTORECOUNTDOWNTIMER" val="False"/>
  <p:tag name="TOTALRESPONSES" val="14"/>
  <p:tag name="RESPONSECOUNT" val="14"/>
  <p:tag name="SLICED" val="False"/>
  <p:tag name="RESPONSES" val="2;4;1;3;2;1;4;4;2;3;2;1;1;1;"/>
  <p:tag name="CHARTSTRINGSTD" val="5 4 2 3"/>
  <p:tag name="CHARTSTRINGREV" val="3 2 4 5"/>
  <p:tag name="CHARTSTRINGSTDPER" val="0.357142857142857 0.285714285714286 0.142857142857143 0.214285714285714"/>
  <p:tag name="CHARTSTRINGREVPER" val="0.214285714285714 0.142857142857143 0.285714285714286 0.357142857142857"/>
  <p:tag name="QUESTIONALIAS" val="This two-word college term  first appeared in an AP story that ran  in the Providence Journal in 1935"/>
  <p:tag name="RESPONSESGATHERED" val="False"/>
  <p:tag name="ANONYMOUSTEMP" val="False"/>
  <p:tag name="VALUES" val="Correct|smicln|Incorrect|smicln|Incorrect|smicln|Incorrect"/>
  <p:tag name="TYPE" val="MultiChoiceSlide"/>
  <p:tag name="TPQUESTIONXML" val="﻿&lt;?xml version=&quot;1.0&quot; encoding=&quot;utf-8&quot;?&gt;&#10;&lt;questionlist&gt;&#10;    &lt;properties&gt;&#10;        &lt;guid&gt;CC94B9B73A984CA8B3446AC1F523B46A&lt;/guid&gt;&#10;        &lt;description /&gt;&#10;        &lt;date&gt;9/19/2013 11:10:1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5DC2A4FEEA4680A08E4F93042825B0&lt;/guid&gt;&#10;            &lt;repollguid&gt;819F8753A9C24BA6AD25F63D28F70754&lt;/repollguid&gt;&#10;            &lt;sourceid&gt;A56171FB5F0C4B90AD9B64A7F05409A2&lt;/sourceid&gt;&#10;            &lt;questiontext&gt;This two-word college term first appeared in an Associated Press story that ran in the Providence Journal in 1935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1636BFF10C94B48B0FE125B7B6CE5E2&lt;/guid&gt;&#10;                    &lt;answertext&gt;What is Ivy League?&lt;/answertext&gt;&#10;                    &lt;valuetype&gt;-1&lt;/valuetype&gt;&#10;                &lt;/answer&gt;&#10;                &lt;answer&gt;&#10;                    &lt;guid&gt;682035BA78C34CD4B6EDF5698BDF3D9E&lt;/guid&gt;&#10;                    &lt;answertext&gt;What is Seven Sisters?&lt;/answertext&gt;&#10;                    &lt;valuetype&gt;-1&lt;/valuetype&gt;&#10;                &lt;/answer&gt;&#10;                &lt;answer&gt;&#10;                    &lt;guid&gt;C4694331953B43B495BC3CDDE5495057&lt;/guid&gt;&#10;                    &lt;answertext&gt;What is Alma Mater?&lt;/answertext&gt;&#10;                    &lt;valuetype&gt;1&lt;/valuetype&gt;&#10;                &lt;/answer&gt;&#10;                &lt;answer&gt;&#10;                    &lt;guid&gt;75B9FDACB2894C0597F678649614DB16&lt;/guid&gt;&#10;                    &lt;answertext&gt;What is Open Admissions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16744448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FknVLfAFAAA0GAAADwAAAGNoYXJ0L2NoYXJ0LnhtbOxYbW/bNhD+PmD/wRCwj6olW3Yso05hS/FWNGmCpu2AfaMlSuZMkRpJJ3aH/vcdX6TYTpC2iQfspfkS+kiejnfP3T3ky1ebinZusJCEs4kXvgi8DmYZzwkrJ96H93N/5HWkQixHlDM88bZYeq9Of/zhZTbOlkio6xpluANKmBxnE2+pVD3udmW2xBWSL3iNGcwVXFRIwU9RdnOBbkF5Rbu9IBh2jRLPKUBPUFAhwpr94mv286IgGU55tq4wU9YKgSlS4AG5JLX0TuFwOVI4jIOoc4PoxAu8rhZSxEorwMz/cG2Fgq9ZjvOECwZu3FlfZeMpVVgwUJVwpuBr7pzVV3mqQmK1rv2MVzUYtyCUqK0xFwwE3cmSwzk67/AfayKwnHhZGDWOgOE9V1QkE1zyQr0AjV3rhSYaWu1Jd9TtuXjAYcNoLNWWYnugMOjp03bb7xoT5ojSBcpW2jc7i9uld/N646Ez9K6MigtUX96I50NoUYYTj6rQ66gNjPIVjBZlT8t6WgajfAUjlGUQCVjhBo0E5q2kXdNvJP1mDXjVrgFP28GgkQwaybCRDL3OkhK2gkjof16n4PQXK2hGFkEmB7Q30Frx90RRnGKKFc6d7+2qmnI1FRjphRRt+VoZTC6QSHQiajGMUyLsLhjbfSUAtIaMs+KMriVgEud28gaJbcIpb4AbWrHEQusj+cbucvjnIsdOvZOojV4nlXiHC42PbGwlhEFNUa+Lt7gE7N44FLlN+ZWx9lD7o3sW68WC4n66Z4+sr54PnNOXaCw5JfmcUPrcQmSUiXKRUOen+TyAP+3V7s5njKe09Wbg/HHoFheL727ZR4upLoDNxxD2b0VLEIyeipa+zdz/pFu+JYnOF1SamnSs2sD4MQoDFAA0puwY9cUaZCsKZVovLgqcqXPZ8Isn8yhbwm1hAg4EvrzijtIQNkMSu/aw5LfnuMQsf4O3+xUZZj4iYJSaNTXNBGQJUm9Rtd8GJMivsXhQfoWF7tL3dM9MG7gmn+6rOscIutM5YXiXhGVjvNGe0ZCAUWctyMT7MzkbDvon09BPh/PEj4rhwI/TOPRPer0oieJoMJrNPt+RKWjyB8T2C2Qq3CVSg7E+6cPmQcMEq0wXaOwEkXa8AXGGjOG7/dWJwMH6SGxdtZ3XiGC3a96tEvv1L0bLNWe9+m+N1u75SlT/SnK1tHHuuxqGNq8d9RkGUdAbDoLI4u5wYhQPTWc1zKdlQeChqaElh8tbPTJDwMNK7UAuCODMkH9rRIU2F3CjcJlwtzA3lGwPkGjTZge1BkI45pUCoqfvOwnP4cL0M4ZrAaJwi+JrwDTgc4XzNjcq9DsX70m2ugCyb5UDsbPKKsIO5xjcweykgj276Xk3czRS9Pxq1bmdeMP+IIALCxofli2NVMOA4BYAFxM5dVzTxtyF1s01Ka0J8m9YcOsD/cv6zFUauqBTWjIry5QjwCC9LAqJXTUJLR2D3OEXa6rI+Q0FR+4EFgxrIQQ59TCWWvsexRJhF2jTRnP/GzsbH8eWg8MD2Ap++g6rb4NVWwIM5B6GlZmaYXWLsYPSwv7QgQRwtJg4WqYdkWLYLnIMmnHXLeMgPhudjSI/6g3P/ChIU386TyJ/OA9PBmk/TZI0/KxzHN4MliTPMdtlTN/+FBEGXfOqc1A19rRDJID3mNZp/psW35YUGOxel/X4I5GXjDq24upFTmQ9g0edlZw6ziBrZGo/1CbogykUBnkJN1nI4v3kba/s/0QMHKdwx4MevGlkqJ54BbyOwbCqoXFJVsJLB1RZeHCCCrsXIzSuhVQpkq6hm2u1yRrNffXSYzLVJu7/J7CbMzsSG4e9KJj1Yn8+HJ340TwCEnsSjPwgjGcxdNE4Suf7aanJceOtp6el7urHBUeb2drAxzNbPzAd6dFnwfNtq+o5VyYAt1TX5rHUPoQ/T1ndhOjerePLz+lt3TTMCo1zXLyDM8pPwDjhacHlopuE+9sVEkgv0C/bE6991YbaWptep51tBqbgmcf+078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FknVLfAFAAA0GAAADwAAAAAAAAAAAAAAAAAsAgAAY2hhcnQvY2hhcnQueG1sUEsBAi0AFAAGAAgAAAAhAODhBGQTAQAANhsAABYAAAAAAAAAAAAAAAAASQgAAGNoYXJ0L21lZGlhL2ltYWdlMS5ibXBQSwUGAAAAAAQABAD7AAAAkAkAAA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7"/>
  <p:tag name="FONTSIZE" val="32"/>
  <p:tag name="BULLETTYPE" val="ppBulletArabicPeriod"/>
  <p:tag name="ANSWERTEXT" val="What is Ivy League?&#10;What is Seven Sisters?&#10;What is Alma Mater?&#10;What is Open Admissions?"/>
  <p:tag name="ZEROBASED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417395EAB9641E3A43FEA5AA1917E4F"/>
  <p:tag name="SLIDETYPE" val="T"/>
  <p:tag name="ACCUMULATEPOINTS" val="True"/>
  <p:tag name="SLIDEORDER" val="2"/>
  <p:tag name="SLIDEGUID" val="DF713F1E10434D4B8A838B0D85D08604"/>
  <p:tag name="DELIMITERS" val="3.1"/>
  <p:tag name="RESPONSESGATHERED" val="False"/>
  <p:tag name="ANONYMOUSTEMP" val="False"/>
  <p:tag name="NUMBERTODISPLAY" val="5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Slide 1"/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00BF769D9B84FFA8CEE95FE119CAD68"/>
  <p:tag name="SLIDEID" val="700BF769D9B84FFA8CEE95FE119CAD6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400"/>
  <p:tag name="ANSWERSALIAS" val="What is 5|smicln|What is 10|smicln|What is 15|smicln|What is 50"/>
  <p:tag name="CHARTCOLORINDICES" val="16,41,46,10,9,53,46,9,5,16,10,3"/>
  <p:tag name="CHARTCOLORS" val="2"/>
  <p:tag name="AUTOADVANCE" val="True"/>
  <p:tag name="COUNTDOWNSECONDS" val="10"/>
  <p:tag name="RESTORECOUNTDOWNTIMER" val="False"/>
  <p:tag name="TOTALRESPONSES" val="14"/>
  <p:tag name="RESPONSECOUNT" val="14"/>
  <p:tag name="SLICED" val="False"/>
  <p:tag name="RESPONSES" val="4;3;2;2;3;1;4;3;2;2;4;1;1;4;"/>
  <p:tag name="CHARTSTRINGSTD" val="3 4 3 4"/>
  <p:tag name="CHARTSTRINGREV" val="4 3 4 3"/>
  <p:tag name="CHARTSTRINGSTDPER" val="0.214285714285714 0.285714285714286 0.214285714285714 0.285714285714286"/>
  <p:tag name="CHARTSTRINGREVPER" val="0.285714285714286 0.214285714285714 0.285714285714286 0.214285714285714"/>
  <p:tag name="VALUES" val="Correct|smicln|Incorrect|smicln|Incorrect|smicln|Incorrect"/>
  <p:tag name="QUESTIONALIAS" val="The Answer is: 25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6D17FBB92FDD44C395DA6532C9EE7451&lt;/guid&gt;&#10;        &lt;description /&gt;&#10;        &lt;date&gt;9/19/2013 11:10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F7E84D0DD24CABB97658C86C80D5B8&lt;/guid&gt;&#10;            &lt;repollguid&gt;11C76A89B48147D5AA2FB7C380414F67&lt;/repollguid&gt;&#10;            &lt;sourceid&gt;6994E7358BF94D25A9D01DC0E1E5AFB6&lt;/sourceid&gt;&#10;            &lt;questiontext&gt;The Answer is: 25&lt;/questiontext&gt;&#10;            &lt;showresults&gt;True&lt;/showresults&gt;&#10;            &lt;responsegrid&gt;0&lt;/responsegrid&gt;&#10;            &lt;countdowntimer&gt;False&lt;/countdowntimer&gt;&#10;            &lt;correctvalue&gt;4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AD3ABC376C14E92818B60F08912361C&lt;/guid&gt;&#10;                    &lt;answertext&gt;What is 5&lt;/answertext&gt;&#10;                    &lt;valuetype&gt;1&lt;/valuetype&gt;&#10;                &lt;/answer&gt;&#10;                &lt;answer&gt;&#10;                    &lt;guid&gt;CB2D567402D3499B9FD0BA0EC8F81182&lt;/guid&gt;&#10;                    &lt;answertext&gt;What is 10&lt;/answertext&gt;&#10;                    &lt;valuetype&gt;-1&lt;/valuetype&gt;&#10;                &lt;/answer&gt;&#10;                &lt;answer&gt;&#10;                    &lt;guid&gt;FE8A67191D284838B8F2957C84061BAF&lt;/guid&gt;&#10;                    &lt;answertext&gt;What is 15&lt;/answertext&gt;&#10;                    &lt;valuetype&gt;-1&lt;/valuetype&gt;&#10;                &lt;/answer&gt;&#10;                &lt;answer&gt;&#10;                    &lt;guid&gt;9A472023C8BE458C9CFC44B78201CFCB&lt;/guid&gt;&#10;                    &lt;answertext&gt;What is 50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16744448,-65536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j1+hsOgFAAA0GAAADwAAAGNoYXJ0L2NoYXJ0LnhtbOxYbW/bNhD+PmD/wRCwj6olW35FncKW4q1Y0gRN2wH7RkmUzZkiNZJO7A797zu+SLGdIG1jF9jWfTJ9JE/H43N3z/Hlq01JW7dYSMLZxAtfBF4Ls4znhC0m3vt3c3/otaRCLEeUMzzxtlh6r85+/OFlNs6WSKibCmW4BUqYHGcTb6lUNW63ZbbEJZIveIUZzBVclEjBX7Fo5wLdgfKStjtB0G8bJZ5TgJ6hoESE1fvFl+znRUEynPBsXWKmrBUCU6TAA3JJKumdweFypHA4CqLWLaITL/DaWkgRW1gBZv77GysUfM1ynMdcMHDjzvoyG0+pwoKBqpgzBV9z5yy/yFMlEqt15We8rMC4lFCitsZcMBB0x0sO52i9xX+uicBy4mVhVDsChg9cUZJMcMkL9QI0tq0X6tvQagftYbvj7gMOG0ZjqbYU2wOFQUeftt1815gwR5SmKFtp3+wsbpbez+uNh87QuzIqLlF1dSuOh1C6CCceVaHXUhsY5SsYpYuOlnW0DEb5CkYoy+AmYIUb1BKYt5JmTbeWdOs14FW7BjxtB71a0qsl/VrS91pLStgKbkL/eK2C01+soB5ZBJkY0N5Aa8XfEUVxgilWOHe+t6sqytVUYKQXUrTla2UwmSIR60DUYhgnRNhdMLb7FgDQCiLOijO6loBJnNvJWyS2Mae8Bm5oxRILrY/kG7vL4Z+LHDv1TqI2ep1U4i0uND6ysZUQBjlFvS7e4AVg99ahyG3Kr421h9qf3JOu05TibrJnj6yujwfO2Us0lpySfE4oPTYRGWVikca09lMwDAJz7vbOZ4yntPVm4Pxx6BZ3F/9Jt8zn4JXnucVkF8DmUwj7t6LlCLd0beR+9265SKk0OelUuYHxUyQGSI5oTNkp8os1SGdbrVHrxUWBM3Uha37xbB5lU7hNTMCBwJfX3FEawmZIYlcelvzuAi8wy3/F2/2MDDMfEDBKzZrqYgKyGKk3qNwvAxLkN1g8Kr/GQlfpB7pnpgzckI8PVV1gBNXpgjC8S8KyMd5oz2hIwKi1FmTi/RWf93vdwTT0k/489qOi3/NHySj0B51OFEejqDeczT7dkyko8gfE9jNkKtwlUr2xPunj5kHBBKtMFajtBJF2vAFxhozhu/XVicDB+khsXTaV14hgtyvejRL79c/elivOevU3va3d8y1Q9RvJ1dLec9flMLR57ahPP+iMwigcRhZ3hxO9QV9PgMZdFgQemhpacri80SMzBDxsoR3IBQGcGfJvjSjR5hI6ChcJ9wtzQ8n2AIk2TXRQayBcx7xUQPR0vxPzHBqmnzG0BYhCF8XXgGnA5wrnTWyU6A8u3pFsdQlk3yoHYmeVlYQdzjHoweykgj274Xk/czJSdHy2at1NvH63F0DDgsaHaUsj1TAg6AKgMZFTxzXtnburdXN1SGuC/DsW3PpA/7M+c5mGpnRKF8zKMuUIMEivikJil01CyzsgdvjlmipycUvBkTsXC4Y1EIKYehxLjX1PYomwS7RpbnP/Gzsbn8aWg8Mj2Ap++h9WXwerJgUYyD0OKzM1w+oOYwel1P7RFwngaDBxskg7IcWwVeQUNOO+Wo6C0fnwfBj5Uad/7kdBkvjTeRz5/Xk46CXdJI6T8JOOcXgzWJI8x2yXMX39U0QYtM2rzkHW2NNu2I8tncB/XIlvUgoMdttlPf5A5BWjjq24fJETWc3gUWclp44zyAqZ3A+5CepgAolBXkEnC1G8H7xNy/5PxMBpEveo14E3jQxVE6+A1zEYlhUULskW8NIBWRYenCDD7t0RGldCqgRJV9BNW22i5lsw1frevyewmzM7EjsKO1Ew64z8eX848KN5BCR2EAz9IBzNRv0AaGwy3w9LTY5rbz0/LHVVPy04msjWBj4d2fqB6USPPinPt42qY1omALdUN+ax1D6EH6esqq/oQdfx+ef0Jm8aZoXGOS7ewhnlR2Cc8BDlYtFNQv92jQTSC/TL9sRrXrWhs6xMrdPONgOT8Mxj/9nfAAAA//8DAFBLAwQUAAYACAAAACEA4OEEZBMBAAA2GwAAFgAAAGNoYXJ0L21lZGlhL2ltYWdlMS5ibXDslk0KwjAQheMFXBe8gEuh0AO494Dex6XHCYGuavyDMshHZyZVFxOa0vAy742fWeR4GnbpMYb63td5eM1N6urXc1y2Kd3ne0wxgkAjAqWURk4KGwjNOSuMGm2FUJAahX+wgdB0nr7wiJ6iH8E8+AggYrmcz7XvbY+IUC3hPNuaqVWqBsTm6EcAEUvg0ymHcLYtox/mFnzMfAAde3pUCAXJk8i1EAoSe3pUCAXJk8i1EAoSe3pUCAXJk8i1ECouKqolh4Ia/QCcKgUfMx/zfVVbOO8Q/i+trXl/9MPoFvJRXp+7ua35G85P9FOpBh8+WsAHJPb0qBAKkieRayF0HEeuXUP9SegaPyQ8/4HADQAA//8DAFBLAQItABQABgAIAAAAIQAncm1TAQEAANABAAATAAAAAAAAAAAAAAAAAAAAAABbQ29udGVudF9UeXBlc10ueG1sUEsBAi0AFAAGAAgAAAAhABmqkvPRAAAAswEAAAsAAAAAAAAAAAAAAAAAMgEAAF9yZWxzLy5yZWxzUEsBAi0AFAAGAAgAAAAhAI9fobDoBQAANBgAAA8AAAAAAAAAAAAAAAAALAIAAGNoYXJ0L2NoYXJ0LnhtbFBLAQItABQABgAIAAAAIQDg4QRkEwEAADYbAAAWAAAAAAAAAAAAAAAAAEEIAABjaGFydC9tZWRpYS9pbWFnZTEuYm1wUEsFBgAAAAAEAAQA+wAAAIgJAAAAAA=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2"/>
  <p:tag name="FONTSIZE" val="32"/>
  <p:tag name="BULLETTYPE" val="ppBulletArabicPeriod"/>
  <p:tag name="ANSWERTEXT" val="What is 5&#10;What is 10&#10;What is 15&#10;What is 50"/>
  <p:tag name="OLDNUMANSWERS" val="4"/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A907EE437B94A0EA428C34283664B88"/>
  <p:tag name="SLIDEID" val="7A907EE437B94A0EA428C34283664B8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600"/>
  <p:tag name="ANSWERSALIAS" val="What is 6|smicln|What is 7|smicln|What is 8|smicln|What is 9"/>
  <p:tag name="CHARTCOLORINDICES" val="16,41,46,10,9,53,46,9,5,16,10,3"/>
  <p:tag name="CHARTCOLORS" val="2"/>
  <p:tag name="AUTOADVANCE" val="True"/>
  <p:tag name="COUNTDOWNSECONDS" val="10"/>
  <p:tag name="RESTORECOUNTDOWNTIMER" val="False"/>
  <p:tag name="TOTALRESPONSES" val="6"/>
  <p:tag name="RESPONSECOUNT" val="6"/>
  <p:tag name="SLICED" val="False"/>
  <p:tag name="RESPONSES" val="4;4;4;-;4;4;4;"/>
  <p:tag name="CHARTSTRINGSTD" val="0 0 0 6"/>
  <p:tag name="CHARTSTRINGREV" val="6 0 0 0"/>
  <p:tag name="CHARTSTRINGSTDPER" val="0 0 0 1"/>
  <p:tag name="CHARTSTRINGREVPER" val="1 0 0 0"/>
  <p:tag name="VALUES" val="Incorrect|smicln|Incorrect|smicln|Incorrect|smicln|Correct"/>
  <p:tag name="QUESTIONALIAS" val="The Answer is: 81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CB4D87BF1C4E44649B07E4B68B330FF9&lt;/guid&gt;&#10;        &lt;description /&gt;&#10;        &lt;date&gt;9/19/2013 11:10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1B267388A774AF8A633BED2D14C2427&lt;/guid&gt;&#10;            &lt;repollguid&gt;262CE204573040DFBAF3C3D01774935D&lt;/repollguid&gt;&#10;            &lt;sourceid&gt;946D9A3E653A40AB8083F88AF0FBC2CE&lt;/sourceid&gt;&#10;            &lt;questiontext&gt;The Answer is: 81&lt;/questiontext&gt;&#10;            &lt;showresults&gt;True&lt;/showresults&gt;&#10;            &lt;responsegrid&gt;0&lt;/responsegrid&gt;&#10;            &lt;countdowntimer&gt;False&lt;/countdowntimer&gt;&#10;            &lt;correctvalue&gt;6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BBF7AA7B3824FB387EA4D2DC2FA4D0F&lt;/guid&gt;&#10;                    &lt;answertext&gt;What is 6&lt;/answertext&gt;&#10;                    &lt;valuetype&gt;-1&lt;/valuetype&gt;&#10;                &lt;/answer&gt;&#10;                &lt;answer&gt;&#10;                    &lt;guid&gt;9C8B3428092E4AB198AD419810BEB374&lt;/guid&gt;&#10;                    &lt;answertext&gt;What is 7&lt;/answertext&gt;&#10;                    &lt;valuetype&gt;-1&lt;/valuetype&gt;&#10;                &lt;/answer&gt;&#10;                &lt;answer&gt;&#10;                    &lt;guid&gt;0514AD6FC3F74C81AF5D2DA1B58E8CCD&lt;/guid&gt;&#10;                    &lt;answertext&gt;What is 8&lt;/answertext&gt;&#10;                    &lt;valuetype&gt;-1&lt;/valuetype&gt;&#10;                &lt;/answer&gt;&#10;                &lt;answer&gt;&#10;                    &lt;guid&gt;34F60481064A4C7B856835C8552C1634&lt;/guid&gt;&#10;                    &lt;answertext&gt;What is 9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65536,-16744448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OiNo/ewFAAA0GAAADwAAAGNoYXJ0L2NoYXJ0LnhtbOxYbW/bNhD+PmD/wRCwj6olW3ZsoU5hS/FWLGmCpu2AfaMkyuZMkRpJJ3aH/vcdXyS/JEhf4gHD1nwJfSRP5N1zd8/x5atNRTt3WEjC2cQLXwReB7OcF4QtJt77d3N/5HWkQqxAlDM88bZYeq/Of/zhZR7nSyTUbY1y3AElTMb5xFsqVcfdrsyXuELyBa8xg7mSiwop+CkW3UKge1Be0W4vCIZdo8RzCtA3KKgQYc1+8SX7eVmSHKc8X1eYKXsKgSlSYAG5JLX0zuFyBVI4HAdR5w7RiRd4XS2kiC2sADP//a0VCr5mBS4SLhiYcW99lcdTqrBgoCrhTMHX3D2rL7JUhcRqXfs5r2o4XEYoUVtzXDgg6E6WHO7ReYv/XBOB5cTLw6gxBAwfmKIiueCSl+oFaOxaKzTe0GrPuqNuz/kDLhtGsVRbiu2FwqCnb9ttv2uOMEeUZihfadvsLW6X7ub1xmNj6F05FVeovr4Tz4dQtggnHlWh11EbGBUrGGWLnpb1tAxGxQpGKM/BE7DCDRoJzFtJu6bfSPrNGrCqXQOWtoNBIxk0kmEjGXqdJSVsBZ7Q/7xOyekvVtCMLIJMDGhroLXi74iiOMUUK1w429tVNeVqKjDSCyna8rUymMyQSHQgajGMUyLsLhjbfQsAaA0RZ8U5XUvAJC7s5B0S24RT3gA3tGKJhdZHio3d5fDPRYGdeidRG71OKvEWlxofeWwlhEFOUa/LN3gB2L1zKHKbihtz2mPtT+7J1llGcT89OI+sb54PnPOXKJackmJOKH1uIjLKxCJLqLPTfB7An7Zqd+8zxlL69Gbg7HFsFueL72Y5RIvJLoDNpxD2P0RL30buf9IsQTD64iC6zKg0OelUuYHxUyQGSAAopuwU+cUeyGYUyrReXJY4V5ey4RffzKNsCreJCTgQ2PKGO0pD2AxJ7MrDkt9f4gVmxa94e5iRYeYDAkapWVNTTECWIPUGVYdlQIL8FotH5TdY6Cr9QPfMlIFb8vGhqkuMoDpdEob3SVge4422jIYEjDprQSbeX8nFcNA/m4Z+OpwnflQOB/44HYf+Wa8XJdE4Goxms087MgVF/ojYfoZMhftEahDrmz5+PCiYcCpTBZpzgkgb3oA4R+bg+/XVicDA+kpsXbWV14hgtyverRL79c96yxVnvfof9db+/Rao/o0Uamn93Hc5DG1eO+oTDUPNTEOX848mwjCITGU1zKdlQWChqaElR8t3emSOgIcttAG5IIAzQ/7tISq0uYKOwkXCbmFhKNkBINGmjQ5qAwPcMa8UED3d7yS8gIbpZwxtAaLQRfE1YBrwucJFGxsV+oOLdyRfXQHZt8qB2FllFWHHcwx6MDupYM9+eO5mTkaKnp+tOvcTb9gfBNCwoPg4bWmkGgYEXQA0JnLquKbxeeNaN9eEtCbIv2PBrQ30L2szl2loRqd0wawsV44Ag/S6LCV22SS0dAxih1+tqSKXdxQMuedYOFgLIYipR7G0O9+TWCLsCm1abx5+Y2/j09hycHgEW8FP32H1VbDapQADucdhZaZmWN1j7KCU2R/akQCOFhMni7QTUgxbRU5BM3bVchyML0YXo8iPesMLPwrS1J/Ok8gfzsOzQdpPkyQNP+kYhzeDJSkKzPYZ09c/RYRB17zqHGWNA+3gCeA9pnSa/6bEtykFBvvtsh5/IPKaUcdWXL4oiKxn8KizklPHGWSNTO6H3AR1MIXEIK+hk4UoPgzetmX/N2LgNIl7POjBm0aO6olXwusYDKsaCpdkC3jpgCwLD06QYQ98hOJaSJUi6Qq6aatN1Gjuq5eekqk2fv8/gd3c2ZHYcdiLgllv7M+HozM/mkdAYs+CkR+E49l4GACNTeeHYanJcWOtbw9LXdVPC442svUBn45s/cB0okefjBfbVtVzWiYAt1S35rHUPoQ/T1nduOhB1/H55/Q2bxpmheICl2/hjvIjME7ooV0sukno326QQHqBftmeeO2rNuTW2tQ6bWwzMAnPPPaf/w0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A6I2j97AUAADQYAAAPAAAAAAAAAAAAAAAAACwCAABjaGFydC9jaGFydC54bWxQSwECLQAUAAYACAAAACEA4OEEZBMBAAA2GwAAFgAAAAAAAAAAAAAAAABFCAAAY2hhcnQvbWVkaWEvaW1hZ2UxLmJtcFBLBQYAAAAABAAEAPsAAACMCQAAAAA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9"/>
  <p:tag name="FONTSIZE" val="32"/>
  <p:tag name="BULLETTYPE" val="ppBulletArabicPeriod"/>
  <p:tag name="ANSWERTEXT" val="What is 6&#10;What is 7&#10;What is 8&#10;What is 9"/>
  <p:tag name="OLDNUMANSWERS" val="4"/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5A73D46BE804233B90D92158268D637"/>
  <p:tag name="SLIDEID" val="35A73D46BE804233B90D92158268D63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This famous couple married in 1981."/>
  <p:tag name="CORRECTPOINTVALUE" val="800"/>
  <p:tag name="ANSWERSALIAS" val="What is 10|smicln|What is 12|smicln|What is 14|smicln|What is 16"/>
  <p:tag name="CHARTCOLORINDICES" val="16,41,46,10,9,53,46,9,5,16,10,3"/>
  <p:tag name="CHARTCOLORS" val="2"/>
  <p:tag name="AUTOADVANCE" val="True"/>
  <p:tag name="COUNTDOWNSECONDS" val="10"/>
  <p:tag name="RESTORECOUNTDOWNTIMER" val="False"/>
  <p:tag name="TOTALRESPONSES" val="3"/>
  <p:tag name="RESPONSECOUNT" val="3"/>
  <p:tag name="SLICED" val="False"/>
  <p:tag name="RESPONSES" val="1;4;2;"/>
  <p:tag name="CHARTSTRINGSTD" val="1 1 0 1"/>
  <p:tag name="CHARTSTRINGREV" val="1 0 1 1"/>
  <p:tag name="CHARTSTRINGSTDPER" val="0.333333333333333 0.333333333333333 0 0.333333333333333"/>
  <p:tag name="CHARTSTRINGREVPER" val="0.333333333333333 0 0.333333333333333 0.333333333333333"/>
  <p:tag name="VALUES" val="Incorrect|smicln|Correct|smicln|In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C6E28663C75A4FF29473001B23D29240&lt;/guid&gt;&#10;        &lt;description /&gt;&#10;        &lt;date&gt;9/19/2013 11:10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1C5A68B0CD6419D8BA2A00E5034EA43&lt;/guid&gt;&#10;            &lt;repollguid&gt;8CD7A6AAE739486EA9A0702B156C65EC&lt;/repollguid&gt;&#10;            &lt;sourceid&gt;F0986BB53FDF4B8E984AE75045A5E253&lt;/sourceid&gt;&#10;            &lt;questiontext&gt;The Answer is: 144&lt;/questiontext&gt;&#10;            &lt;showresults&gt;True&lt;/showresults&gt;&#10;            &lt;responsegrid&gt;0&lt;/responsegrid&gt;&#10;            &lt;countdowntimer&gt;False&lt;/countdowntimer&gt;&#10;            &lt;correctvalue&gt;8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B904765F54D4FC0BAE22742D9271F89&lt;/guid&gt;&#10;                    &lt;answertext&gt;What is 10&lt;/answertext&gt;&#10;                    &lt;valuetype&gt;-1&lt;/valuetype&gt;&#10;                &lt;/answer&gt;&#10;                &lt;answer&gt;&#10;                    &lt;guid&gt;3507406E3E86495794465B7E714DD062&lt;/guid&gt;&#10;                    &lt;answertext&gt;What is 12&lt;/answertext&gt;&#10;                    &lt;valuetype&gt;1&lt;/valuetype&gt;&#10;                &lt;/answer&gt;&#10;                &lt;answer&gt;&#10;                    &lt;guid&gt;B83F0685041D44269CF823A2C35CEC3E&lt;/guid&gt;&#10;                    &lt;answertext&gt;What is 14&lt;/answertext&gt;&#10;                    &lt;valuetype&gt;-1&lt;/valuetype&gt;&#10;                &lt;/answer&gt;&#10;                &lt;answer&gt;&#10;                    &lt;guid&gt;A950B1B1B68044FD998B6E68BD15D220&lt;/guid&gt;&#10;                    &lt;answertext&gt;What is 16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rMJtTO0FAAA0GAAADwAAAGNoYXJ0L2NoYXJ0LnhtbOxYbW/bNhD+PmD/wRCwj6olW1Zso85gS/FWLGmCpu2AfaMkyuZMkRpJJ3aH/vcdXyS/JEi7xAOGdfkS+kiejsfn7h7e6x83Fe3cYSEJZxMvfBV4HcxyXhC2mHgf3s/9odeRCrECUc7wxNti6f14/v13r/NxvkRC3dYoxx1QwuQ4n3hLpepxtyvzJa6QfMVrzGCu5KJCCn6KRbcQ6B6UV7TbC4K4a5R4TgF6hoIKEdbsF1+zn5clyXHK83WFmbJWCEyRAg/IJamldw6HK5DC4SiIOneITrzA62ohRWxhBZj5H26tUPA1K3CRcMHAjXvrq3w8pQoLBqoSzhR8zZ2z+ipPVUis1rWf86oG4zJCidoac8FA0J0sOZyj8w7/sSYCy4mXh1HjCBg+cEVFcsElL9Ur0Ni1XmhuQ6s96w67PXcfcNgwGku1pdgeKAx6+rTd9rvGhDmiNEP5Svtmb3G7dDevNx47Q+/KqbhC9fWdeDmEskU48agKvY7awKhYwShb9LSsp2UwKlYwQnkONwEr3KCRwLyVtGv6jaTfrAGv2jXgaTsYNJJBI4kbSex1lpSwFdyE/ud1Sk5/toJmZBFkYkB7A60Vf08UxSmmWOHC+d6uqilXU4GRXkjRlq+VwWSGRKIDUYthnBJhd8HY7lsAQGuIOCvO6VoCJnFhJ++Q2Cac8ga4oRVLLLQ+UmzsLod/Lgrs1DuJ2uh1Uol3uNT4yMdWQhjkFPWmfIsXgN07hyK3qbgx1h5rf3JPts4yivvpgT2yvnk5cM5fo7HklBRzQulLE5FRJhZZQp2f5vMA/rRXu3ufMZ7S1puB88exW9xd/CfdEgTD57rFZBfA5lMI+wbR0reR+8275TKj0uSkU+UGxk+RGCABoDFlp8gv1iCbUSjTenFZ4lxdyoZfPJtH2RRuExNwIPDlDXeUhrAZktiVhyW/v8QLzIpf8PYwI8PMRwSMUrOmppiALEHqLaoOy4AE+S0Wj8pvsNBV+oHumSkDt+TTQ1WXGEF1uiQM75OwfIw32jMaEjDqrAWZeH8mF/GgfzYN/TSeJ35UxgN/lI5C/6zXi5JoFA2Gs9nnHZmCIn9EbL9ApsJ9IjUY65M+bh4UTLDKVIHGThBpxxsQ58gYvl9fnQgcrI/E1lVbeY0Idrvi3SqxX//ibbnirFf/o7e1f74Fqn8lhVrae+67HIY2bxz1ieKwF4TRKLa4203EQW8UDvqxrayG+bQsCDw0NbRkt/xIj8wR8LCFdiAXBHBmyL81okKbK3hRuEjYLSwMJTsAJNq00UGtgXAd80oB0dPvnYQX8GD6CcOzAFF4RfE1YBrwucJFGxsV+p2L9yRfXQHZt8qB2FllFWHHcwzeYHZSwZ798NzNnIwUvTxbde4nXtwfBPBgQePjtKWRahgQvALgYSKnjmseXK2ba0JaE+TfsODWB/qX9ZnLNDSjU7pgVpYrR4BBel2WErtsElo6BrHDr9ZUkcs7Co7cu1gwrIUQxNQxlo7sexJLhF2hTXubh9/Y2/g0thwcHsFW8MP/sPpaWB2lAAO5x2FlpmZY3WPsoJTZH/oiARwtJk4WaSekGLaKnIJm7KrlKBhdDC+GkR/14gs/CtLUn86TyI/n4dkg7adJkoafdYxDz2BJigKzfcb091sRYdA1XZ2jrHGgHW4CeI8pnea/KfFtSoHB/nNZjz8Sec2oYysuXxRE1jNo6qzk1HEGWSOT+yE3QR1MITHIa3jJQhQfBm/7ZP83YuA0iXs06EFPI0f1xCuhOwbDqobCJdkCOh2QZaHhBBn24I7QuBZSpUi6gm6e1SZqNPfVS0/JVJt7/5bAbs7sSOwo7EXBrDfy5/HwzI/mEZDYs2DoB+FoNooDoLHp/DAsNTluvPX8sNRV/bTgaCNbG/h0ZOsG04maPhkvtq2qlzyZANxS3ZpmqW2Ev0xZ3VzRg1fHl9vpbd40zAqNC1y+gzPKT8A4oePiYtFNwvvtBgmkF+jO9sRru9qQW2tT67SzzcAkPNPsP/8L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rMJtTO0FAAA0GAAADwAAAAAAAAAAAAAAAAAsAgAAY2hhcnQvY2hhcnQueG1sUEsBAi0AFAAGAAgAAAAhAODhBGQTAQAANhsAABYAAAAAAAAAAAAAAAAARggAAGNoYXJ0L21lZGlhL2ltYWdlMS5ibXBQSwUGAAAAAAQABAD7AAAAjQkAAA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3"/>
  <p:tag name="FONTSIZE" val="32"/>
  <p:tag name="BULLETTYPE" val="ppBulletArabicPeriod"/>
  <p:tag name="ANSWERTEXT" val="What is 10&#10;What is 12&#10;What is 14&#10;What is 16"/>
  <p:tag name="OLDNUMANSWERS" val="4"/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BBD75960482402E9F74C59760FC104F"/>
  <p:tag name="SLIDEID" val="CBBD75960482402E9F74C59760FC104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000"/>
  <p:tag name="ANSWERSALIAS" val="What is 25|smicln|What is 30|smicln|What is 45|smicln|What is 50"/>
  <p:tag name="CHARTCOLORINDICES" val="16,41,46,10,9,53,46,9,5,16,10,3"/>
  <p:tag name="CHARTCOLORS" val="2"/>
  <p:tag name="AUTOADVANCE" val="True"/>
  <p:tag name="COUNTDOWNSECONDS" val="10"/>
  <p:tag name="RESTORECOUNTDOWNTIMER" val="False"/>
  <p:tag name="TOTALRESPONSES" val="2"/>
  <p:tag name="RESPONSECOUNT" val="2"/>
  <p:tag name="SLICED" val="False"/>
  <p:tag name="RESPONSES" val="-;3;1;"/>
  <p:tag name="CHARTSTRINGSTD" val="1 0 1 0"/>
  <p:tag name="CHARTSTRINGREV" val="0 1 0 1"/>
  <p:tag name="CHARTSTRINGSTDPER" val="0.5 0 0.5 0"/>
  <p:tag name="CHARTSTRINGREVPER" val="0 0.5 0 0.5"/>
  <p:tag name="QUESTIONALIAS" val="The Answer is: 625"/>
  <p:tag name="VALUES" val="Correct|smicln|Incorrect|smicln|In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B7D62ED534644FEDA6A348136D105084&lt;/guid&gt;&#10;        &lt;description /&gt;&#10;        &lt;date&gt;9/19/2013 11:10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CD1B4AC3804421ABCDE11CC26A6B71&lt;/guid&gt;&#10;            &lt;repollguid&gt;A99AF1EE6F034E5F88E8CFE0D6C2198C&lt;/repollguid&gt;&#10;            &lt;sourceid&gt;375E6D5C4D5442D9A172BE93FFABCD52&lt;/sourceid&gt;&#10;            &lt;questiontext&gt;The Answer is: 625&lt;/questiontext&gt;&#10;            &lt;showresults&gt;True&lt;/showresults&gt;&#10;            &lt;responsegrid&gt;0&lt;/responsegrid&gt;&#10;            &lt;countdowntimer&gt;False&lt;/countdowntimer&gt;&#10;            &lt;correctvalue&gt;10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0813B7909F24FDF9E2B0BE1F6ECF368&lt;/guid&gt;&#10;                    &lt;answertext&gt;What is 25&lt;/answertext&gt;&#10;                    &lt;valuetype&gt;1&lt;/valuetype&gt;&#10;                &lt;/answer&gt;&#10;                &lt;answer&gt;&#10;                    &lt;guid&gt;C1838DB79D13442BBC03EA7F9DAD2DA9&lt;/guid&gt;&#10;                    &lt;answertext&gt;What is 30&lt;/answertext&gt;&#10;                    &lt;valuetype&gt;-1&lt;/valuetype&gt;&#10;                &lt;/answer&gt;&#10;                &lt;answer&gt;&#10;                    &lt;guid&gt;30A6B6489DE94EADB32ECC5CA585FC41&lt;/guid&gt;&#10;                    &lt;answertext&gt;What is 45&lt;/answertext&gt;&#10;                    &lt;valuetype&gt;-1&lt;/valuetype&gt;&#10;                &lt;/answer&gt;&#10;                &lt;answer&gt;&#10;                    &lt;guid&gt;DFE7054A213743149C3F9E06F7391630&lt;/guid&gt;&#10;                    &lt;answertext&gt;What is 50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16744448,-65536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RcV7tekFAAA0GAAADwAAAGNoYXJ0L2NoYXJ0LnhtbOxYbW/bNhD+PmD/wRCwj6olW35FnMKW4q1Y0gRN2wH7RkuUzZkiNZJO7A797zu+SH5JkLSxC2zrPpk+kqfj8bm753j2el3Qxh0WknA28sJXgdfALOUZYfOR9+H91O97DakQyxDlDI+8DZbe6/MffzhLh+kCCXVbohQ3QAmTw3TkLZQqh82mTBe4QPIVLzGDuZyLAin4K+bNTKB7UF7QZisIuk2jxHMK0AsUFIiwar/4kv08z0mKE56uCsyUtUJgihR4QC5IKb1zOFyGFA4HQdS4Q3TkBV5TCylicyvAzP9wa4WCr1iGs5gLBm7cWV+kwzFVWDBQFXOm4GvunMUXeapAYrkq/ZQXJRg3I5SojTEXDATd8YLDORrv8J8rIrAceWkYVY6A4QNXFCQVXPJcvQKNTeuF6ja02l6z32y5+4DDhtFQqg3F9kBh0NKnbdbfNSZMEaUzlC61b3YW10u383rjoTP0rpSKK1Re34njITSbhyOPqtBrqDWMsiWMZvOWlrW0DEbZEkYoTeEmYIUbVBKYt5J6TbuStKs14FW7BjxtB51K0qkk3UrS9RoLStgSbkL/eI2c01+soBpZBJkY0N5AK8XfE0VxgilWOHO+t6tKytVYYKQXUrThK2UwOUMi1oGoxTBOiLC7YGz3zQGgJUScFad0JQGTOLOTd0hsYk55BdzQiiUWWh/J1naXwz8XGXbqnUSt9TqpxDuca3ykQyshDHKKepO/xXPA7p1DkduU3RhrD7U/uWe2ms0obid79sjy5njgnJ+hoeSUZFNC6bGJyCgT81lMKz8F/SAw527ufMZ4SltvBs4fh25xd/GfdMt0Cl55mVtMdgFsPoWwfytajnBL20bud++WyxmVJiedKjcwforEAMkRDSk7RX6xBulsqzVqvTjPcaouZcUvXsyjbAq3iQk4EPjyhjtKQ9gESezKw4LfX+I5ZtmveLOfkWHmIwJGqVlTVUxAFiP1FhX7ZUCC/BaLR+U3WOgq/UD3xJSBW/LpoapLjKA6XRKGd0lYOsRr7RkNCRg1VoKMvL/ii26n3RuHftKdxn6Udzv+IBmEfq/ViuJoEHX6k8nnLZmCIn9AbJ8hU+EukeoM9UkfNw8KJlhlqkBlJ4i04w2IU2QM362vTgQO1kdiq6KuvEYEu13xrpXYrz97W64469Xf9LZ2zzdH5W8kUwt7z22Xw9D6jaM+3aDTiqJu39l2MNEJepZqGuZTsyDw0NjQkoPlWz0yRcDD5tqBXBDAmSH/1ogCra+go3CRsF2YGUq2B0i0rqOD2sCA65gWCoie7ndinkHD9DOGtgBR6KL4CjAN+FzirI6NAv3BxXuSLq+A7FvlQOyssoKwwzkGPZidVLBnNzy3MycjRcdnq8b9yOu2OwE0LGh4mLY0Ug0Dgi4AGhM5dlzT3Hl1tW6uCmlNkH/Hglsf6H/WZy7T0Bkd0zmzslQ5AgzS6zyX2GWT0PIOiB1+taKKXN5RcOTOxYJhNYQgph7F0ta+J7FE2BVa17e5/42djU9jy8HhEWwFP/0Pq6+C1TYFGMg9DiszNcHqHmMHpZn9oy8SwFFj4mSRdkKKYavIKWjGtloOgsFF/6If+VGre+FHQZL442kc+d1p2Osk7SSOk/CzjnF4M1iQLMNslzF9/VNEGDTNq85B1tjTbtiPLZ3Af1yJr1MKDHbbZT3+SOQ1o46tuHyREVlO4FFnKceOM8gSmdwPuQnqYAKJQV5DJwtRvB+8dcv+T8TAaRL3oNOCN40UlSMvh9cxGBYlFC7J5vDSAVkWHpwgw+7dERqWQqoESVfQTVttouZbMNXq3r8nsJszOxI7CFtRMGkN/Gm33/OjaQQkthf0/SAcTAbdAGhsMt0PS02OK2+9PCx1VT8tOOrI1gY+Hdn6gelEjz4znm1qVce0TABuqW7NY6l9CD9OWVld0YOu4/nn9DpvGmaFhhnO38EZ5SdgnPAQ5WLRTUL/doME0gv0y/bIq1+1obMsTa3TzjYDk/DMY//53wA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BFxXu16QUAADQYAAAPAAAAAAAAAAAAAAAAACwCAABjaGFydC9jaGFydC54bWxQSwECLQAUAAYACAAAACEA4OEEZBMBAAA2GwAAFgAAAAAAAAAAAAAAAABCCAAAY2hhcnQvbWVkaWEvaW1hZ2UxLmJtcFBLBQYAAAAABAAEAPsAAACJCQAAAAA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3"/>
  <p:tag name="FONTSIZE" val="32"/>
  <p:tag name="BULLETTYPE" val="ppBulletArabicPeriod"/>
  <p:tag name="ANSWERTEXT" val="What is 25&#10;What is 30&#10;What is 45&#10;What is 50"/>
  <p:tag name="OLDNUMANSWERS" val="4"/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F8A37527B87497FBB3B87D302270223"/>
  <p:tag name="SLIDEID" val="8F8A37527B87497FBB3B87D30227022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200"/>
  <p:tag name="ANSWERSALIAS" val="What is Chinese|smicln|What is French|smicln|What is Japanese|smicln|What is Spanish"/>
  <p:tag name="CHARTCOLORINDICES" val="16,41,46,10,9,53,46,9,5,16,10,3"/>
  <p:tag name="CHARTCOLORS" val="2"/>
  <p:tag name="AUTOADVANCE" val="True"/>
  <p:tag name="COUNTDOWNSECONDS" val="10"/>
  <p:tag name="COUNTDOWNHEIGHT" val="90"/>
  <p:tag name="COUNTDOWNWIDTH" val="70"/>
  <p:tag name="RESTORECOUNTDOWNTIMER" val="False"/>
  <p:tag name="QUESTIONALIAS" val="Language spoken in China"/>
  <p:tag name="VALUES" val="Correct|smicln|Incorrect|smicln|Incorrect|smicln|Incorrect"/>
  <p:tag name="TOTALRESPONSES" val="14"/>
  <p:tag name="RESPONSECOUNT" val="14"/>
  <p:tag name="SLICED" val="False"/>
  <p:tag name="RESPONSES" val="1;1;2;2;3;3;2;2;4;2;3;1;3;1;"/>
  <p:tag name="CHARTSTRINGSTD" val="4 5 4 1"/>
  <p:tag name="CHARTSTRINGREV" val="1 4 5 4"/>
  <p:tag name="CHARTSTRINGSTDPER" val="0.285714285714286 0.357142857142857 0.285714285714286 0.0714285714285714"/>
  <p:tag name="CHARTSTRINGREVPER" val="0.0714285714285714 0.285714285714286 0.357142857142857 0.285714285714286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9B303329F91B4C9884D2BB114FFE1F44&lt;/guid&gt;&#10;        &lt;description /&gt;&#10;        &lt;date&gt;9/19/2013 11:10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D1EF52AAFAB47A5BE2B1BF1E80FA1B9&lt;/guid&gt;&#10;            &lt;repollguid&gt;41DEB077C38A40FEA03B9D095E7B2BED&lt;/repollguid&gt;&#10;            &lt;sourceid&gt;4C5CC318E3D74A8E9AAA126E38127846&lt;/sourceid&gt;&#10;            &lt;questiontext&gt;Language spoken in China&lt;/questiontext&gt;&#10;            &lt;showresults&gt;True&lt;/showresults&gt;&#10;            &lt;responsegrid&gt;0&lt;/responsegrid&gt;&#10;            &lt;countdowntimer&gt;False&lt;/countdowntimer&gt;&#10;            &lt;correctvalue&gt;2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E4A672E89B04DCD9F55CAF2C47DDA78&lt;/guid&gt;&#10;                    &lt;answertext&gt;What is Chinese&lt;/answertext&gt;&#10;                    &lt;valuetype&gt;1&lt;/valuetype&gt;&#10;                &lt;/answer&gt;&#10;                &lt;answer&gt;&#10;                    &lt;guid&gt;819DCB98D3D441BDB612D7A62AD6BCFE&lt;/guid&gt;&#10;                    &lt;answertext&gt;What is French&lt;/answertext&gt;&#10;                    &lt;valuetype&gt;-1&lt;/valuetype&gt;&#10;                &lt;/answer&gt;&#10;                &lt;answer&gt;&#10;                    &lt;guid&gt;F30997CB33854AA599A77AD468AC416C&lt;/guid&gt;&#10;                    &lt;answertext&gt;What is Japanese&lt;/answertext&gt;&#10;                    &lt;valuetype&gt;-1&lt;/valuetype&gt;&#10;                &lt;/answer&gt;&#10;                &lt;answer&gt;&#10;                    &lt;guid&gt;04A0E4A1CA07420C86EDE01918AE07AB&lt;/guid&gt;&#10;                    &lt;answertext&gt;What is Spanish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16744448,-65536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As6OMOkFAAA0GAAADwAAAGNoYXJ0L2NoYXJ0LnhtbOxY32/bNhB+H7D/wRCwR9WSLSu2EaewpXgrljRB03bA3miJsjlTpEbSid2h//uOP6TYTpC0sQts655MH8nT8fjd3Xc8fb0uaesWC0k4G3nhq8BrYZbxnLD5yPvwfur3vZZUiOWIcoZH3gZL7/XZjz+cZsNsgYS6qVCGW6CEyWE28hZKVcN2W2YLXCL5ileYwVzBRYkU/BXzdi7QHSgvabsTBHHbKPGcAvQCBSUirN4vvmQ/LwqS4ZRnqxIzZa0QmCIFHpALUknvDA6XI4XDQRC1bhEdeYHX1kKK2NwKMPM/3Fih4CuW4zzhgoEbt9aX2XBMFRYMVCWcKfiaO2f5RZ4qkViuKj/jZQXGzQglamPMBQNBd7LgcI7WO/zniggsR14WRrUjYPjAFSXJBJe8UK9AY9t6ob4Nrfak3W933H3AYcNoKNWGYnugMOjo07ab7xoTpojSGcqW2jdbi5ul9/N6474z9K6MiktUXd2KwyE0m4cjj6rQa6k1jPIljGbzjpZ1tAxG+RJGKMvgJmCFG9QSmLeSZk23lnTrNeBVuwY8bQe9WtKrJXEtib3WghK2hJvQP16r4PQXK6hHFkEmBrQ30Erx90RRnGKKFc6d7+2qinI1FhjphRRt+EoZTM6QSHQgajGMUyLsLhjbfXMAaAURZ8UZXUnAJM7t5C0Sm4RTXgM3tGKJhdZH8rXd5fDPRY6deidRa71OKvEOFxof2dBKCIOcot4Ub/EcsHvrUOQ25dfG2n3tT+6ZrWYzirvpjj2yuj4cOGenaCg5JfmUUHpoIjLKxHyW0NpPQT8IzLnbW58xntLWm4Hzx75b3F38J90ynYJXXuYWk10Am08h7N+KlgPc0rWR+9275WJGpclJx8oNjB8jMUByREPKjpFfrEE622qNWi8uCpypC1nzixfzKJvCbWICDgS+vOaO0hA2QRK78rDgdxd4jln+K97sZmSY+YiAUWrWVBcTkCVIvUXlbhmQIL/B4lH5NRa6Sj/QPTFl4IZ8eqjqAiOoTheE4W0Slg3xWntGQwJGrZUgI++v5DzudU/GoZ/G08SPirjnD9JB6J90OlESDaJefzL5fE+moMjvEdtnyFS4TaR6Q33Sx82DgglWmSpQ2wki7XgD4gwZw7frqxOBg/WR2KpsKq8RwW5XvBsl9uvP3pYrznr1N72t7fPNUfUbydXC3nPX5TC0fuOoTxz0OlEviiOLu/2Jfi/WE6BxmwWBh8aGluwvb/TIDAEPm2sHckEAZ4b8WyNKtL6EjsJFwv3C3FCyHUCidRMd1BoI1zEtFRA93e8kPIeG6WcMbQGi0EXxFWAa8LnEeRMbJfqDi/ckW14C2bfKgdhZZSVh+3MMejA7qWDPdnjezxyNFB2erVp3Iy/u9gJoWNBwP21ppBoGBF0ANCZy7LimvXN3tW6uDmlNkH/Hglsf6H/WZy7T0Bkd0zmzskw5AgzSq6KQ2GWT0PIOiB1+uaKKXNxScOTWxYJhDYQgph7HUmPfk1gi7BKtm9vc/cbWxqex5eDwCLaCn/6H1dfBqkkBBnKPw8pMTbC6w9hBaWb/6IsEcDSYOFqkHZFi2CpyDJpxXy0HweC8f96P/KgTn/tRkKb+eJpEfjwNT3ppN02SNPysYxzeDBYkzzHbZkxf/xQRBm3zqrOXNXa0G/ZjSyfwH1fim5QCg+12WY8/EnnFqGMrLl/kRFYTeNRZyrHjDLJCJvdDboI6mEJikFfQyUIU7wZv07L/EzFwnMQ96HXgTSND1cgr4HUMhmUFhUuyObx0QJaFByfIsDt3hIaVkCpF0hV001abqPkWTLW+9+8J7ObMjsQOwk4UTDoDfxr3T/xoGgGJPQn6fhAOJoM4ABqbTnfDUpPj2lsvD0td1Y8LjiaytYFPR7Z+YDrSo8+M55tG1SEtE4BbqhvzWGofwg9TVtVX9KDreP45vcmbhlmhYY6Ld3BG+QkYJzxEuVh0k9C/XSOB9AL9sj3ymldt6CwrU+u0s83AJDzz2H/2NwA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ACzo4w6QUAADQYAAAPAAAAAAAAAAAAAAAAACwCAABjaGFydC9jaGFydC54bWxQSwECLQAUAAYACAAAACEA4OEEZBMBAAA2GwAAFgAAAAAAAAAAAAAAAABCCAAAY2hhcnQvbWVkaWEvaW1hZ2UxLmJtcFBLBQYAAAAABAAEAPsAAACJCQAAAAA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E776D2DC2784ED69236092CAEFB11E1&lt;/guid&gt;&#10;        &lt;description /&gt;&#10;        &lt;date&gt;12/30/2016 10:25:1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4230C235E114D06BA9DF0211CD963C7&lt;/guid&gt;&#10;            &lt;repollguid&gt;6F6FDD8D9D624415A0AF7A750BEA47A7&lt;/repollguid&gt;&#10;            &lt;sourceid&gt;05943BE6B64C4582A220A0D4F87E0BE9&lt;/sourceid&gt;&#10;            &lt;questiontext&gt;Please select your team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0&lt;/correctvalue&gt;&#10;            &lt;incorrectvalue&gt;0&lt;/incorrectvalue&gt;&#10;            &lt;responselimit&gt;1&lt;/responselimit&gt;&#10;            &lt;bulletstyle&gt;0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B992E9A96B4242C5A9C990C6B18C9DE8&lt;/guid&gt;&#10;                    &lt;answertext&gt;Team One&lt;/answertext&gt;&#10;                    &lt;valuetype&gt;0&lt;/valuetype&gt;&#10;                &lt;/answer&gt;&#10;                &lt;answer&gt;&#10;                    &lt;guid&gt;EC8A7A8BAA2A466C984F9740D16C8FBF&lt;/guid&gt;&#10;                    &lt;answertext&gt;Team Two&lt;/answertext&gt;&#10;                    &lt;valuetype&gt;0&lt;/valuetype&gt;&#10;                &lt;/answer&gt;&#10;                &lt;answer&gt;&#10;                    &lt;guid&gt;E9AECACB26364C548CE910B2FACE6731&lt;/guid&gt;&#10;                    &lt;answertext&gt;Team Thre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3"/>
  <p:tag name="FONTSIZE" val="32"/>
  <p:tag name="BULLETTYPE" val="ppBulletArabicPeriod"/>
  <p:tag name="ANSWERTEXT" val="What is Chinese&#10;What is French&#10;What is Japanese&#10;What is Spanish"/>
  <p:tag name="OLDNUMANSWERS" val="4"/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4E4316202F140FC8540DEBA0DD8EC35"/>
  <p:tag name="SLIDEID" val="74E4316202F140FC8540DEBA0DD8EC3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400"/>
  <p:tag name="ANSWERSALIAS" val="What is French|smicln|What is German|smicln|What is Spanish|smicln|What is Russian"/>
  <p:tag name="CHARTCOLORINDICES" val="16,41,46,10,9,53,46,9,5,16,10,3"/>
  <p:tag name="CHARTCOLORS" val="2"/>
  <p:tag name="AUTOADVANCE" val="True"/>
  <p:tag name="COUNTDOWNSECONDS" val="10"/>
  <p:tag name="COUNTDOWNHEIGHT" val="90"/>
  <p:tag name="COUNTDOWNWIDTH" val="70"/>
  <p:tag name="RESTORECOUNTDOWNTIMER" val="False"/>
  <p:tag name="QUESTIONALIAS" val="The Answer is:  Language spoken in Spain"/>
  <p:tag name="VALUES" val="Incorrect|smicln|Incorrect|smicln|Correct|smicln|Incorrect"/>
  <p:tag name="TOTALRESPONSES" val="14"/>
  <p:tag name="RESPONSECOUNT" val="14"/>
  <p:tag name="SLICED" val="False"/>
  <p:tag name="RESPONSES" val="3;3;3;2;3;3;3;1;2;1;2;4;1;2;"/>
  <p:tag name="CHARTSTRINGSTD" val="3 4 6 1"/>
  <p:tag name="CHARTSTRINGREV" val="1 6 4 3"/>
  <p:tag name="CHARTSTRINGSTDPER" val="0.214285714285714 0.285714285714286 0.428571428571429 0.0714285714285714"/>
  <p:tag name="CHARTSTRINGREVPER" val="0.0714285714285714 0.428571428571429 0.285714285714286 0.214285714285714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7A9F6A3FFC2F4A249BF4083C25D9EF47&lt;/guid&gt;&#10;        &lt;description /&gt;&#10;        &lt;date&gt;9/19/2013 11:10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874A8DD62C94D1D8D2811F6D806AA30&lt;/guid&gt;&#10;            &lt;repollguid&gt;29FD928A8C3146CFB773567EBC5794FE&lt;/repollguid&gt;&#10;            &lt;sourceid&gt;8F59A10E5B71474BA8D9542CD02AA236&lt;/sourceid&gt;&#10;            &lt;questiontext&gt;The Answer is: Language spoken in Spain&lt;/questiontext&gt;&#10;            &lt;showresults&gt;True&lt;/showresults&gt;&#10;            &lt;responsegrid&gt;0&lt;/responsegrid&gt;&#10;            &lt;countdowntimer&gt;False&lt;/countdowntimer&gt;&#10;            &lt;correctvalue&gt;4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4BE16C0BA524D74BCA82C537E5D3849&lt;/guid&gt;&#10;                    &lt;answertext&gt;What is French&lt;/answertext&gt;&#10;                    &lt;valuetype&gt;-1&lt;/valuetype&gt;&#10;                &lt;/answer&gt;&#10;                &lt;answer&gt;&#10;                    &lt;guid&gt;B79C16BB35F8410FAAD8BA87C775BCB3&lt;/guid&gt;&#10;                    &lt;answertext&gt;What is German&lt;/answertext&gt;&#10;                    &lt;valuetype&gt;-1&lt;/valuetype&gt;&#10;                &lt;/answer&gt;&#10;                &lt;answer&gt;&#10;                    &lt;guid&gt;ECD7F22D411D4E469C170C983791707E&lt;/guid&gt;&#10;                    &lt;answertext&gt;What is Spanish&lt;/answertext&gt;&#10;                    &lt;valuetype&gt;1&lt;/valuetype&gt;&#10;                &lt;/answer&gt;&#10;                &lt;answer&gt;&#10;                    &lt;guid&gt;3CD3000DED074E8BBA0DEC14CD7C8488&lt;/guid&gt;&#10;                    &lt;answertext&gt;What is Russian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16744448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hqAh5/AFAAA0GAAADwAAAGNoYXJ0L2NoYXJ0LnhtbOxYbW/bNhD+PmD/wRCwj6olW1Zso05hS/FWNGmCpu2AfaMkyuZMkRpJJ3aH/vcdX6TYTpC2iQfspfkS+kiejnfP3T3ky1ebinZusJCEs4kXvgi8DmY5LwhbTLwP7+f+0OtIhViBKGd44m2x9F6d/vjDy3ycL5FQ1zXKcQeUMDnOJ95SqXrc7cp8iSskX/AaM5gruaiQgp9i0S0EugXlFe32giDuGiWeU4CeoKBChDX7xdfs52VJcpzyfF1hpqwVAlOkwANySWrpncLhCqRwOAqizg2iEy/wulpIEVtYAWb+h2srFHzNClwkXDBw4876Kh9PqcKCgaqEMwVfc+esvspTFRKrde3nvKrBuIxQorbGXDAQdCdLDufovMN/rInAcuLlYdQ4Aob3XFGRXHDJS/UCNHatF5poaLUn3WG35+IBhw2jsVRbiu2BwqCnT9ttv2tMmCNKM5SvtG92FrdL7+b1xkNn6F05FReovrwRz4dQtggnHlWh11EbGBUrGGWLnpb1tAxGxQpGKM8hErDCDRoJzFtJu6bfSPrNGvCqXQOetoNBIxk0kriRxF5nSQlbQST0P69TcvqLFTQjiyCTA9obaK34e6IoTjHFChfO93ZVTbmaCoz0Qoq2fK0MJjMkEp2IWgzjlAi7C8Z23wIAWkPGWXFO1xIwiQs7eYPENuGUN8ANrVhiofWRYmN3OfxzUWCn3knURq+TSrzDpcZHPrYSwqCmqNflW7wA7N44FLlNxZWx9lD7o3uydZZR3E/37JH11fOBc/oSjSWnpJgTSp9biIwyscgS6vw0nwfwp73a3fmM8ZS23gycPw7d4mLx3S37aDHVBbD5GML+rWgJguFT0dK3mfufdMu3JNF5RqWpSceqDYwfozBAAUBjyo5RX6xBtqJQpvXissS5OpcNv3gyj7Il3BYm4EDgyyvuKA1hMySxaw9LfnuOF5gVb/B2vyLDzEcEjFKzpqaZgCxB6i2q9tuABPk1Fg/Kr7DQXfqe7plpA9fk031V5xhBdzonDO+SsHyMN9ozGhIw6qwFmXh/JmfxoH8yDf00nid+VMYDf5SOQv+k14uSaBQNhrPZ5zsyBU3+gNh+gUyFu0RqMNYnfdg8aJhglekCjZ0g0o43IM6RMXy3vzoROFgfia2rtvMaEex2zbtVYr/+xWi55qxX/63R2j3fAtW/kkItbZz7roahzWtHfeJeGI2G/SCyuDuciEex6ayG+bQsCDw0NbTkcHmrR+YIeNhCO5ALAjgz5N8aUaHNBdwoXCbcLSwMJdsDJNq02UGtgRCOeaWA6On7TsILuDD9jOFagCjcovgaMA34XOGizY0K/c7Fe5KvLoDsW+VA7KyyirDDOQZ3MDupYM9uet7NHI0UPb9adW4nXtwfBHBhQePDsqWRahgQ3ALgYiKnjmvamLvQurkmpTVB/g0Lbn2gf1mfuUpDMzqlC2ZluXIEGKSXZSmxqyahpWOQO/xiTRU5v6HgyJ3AgmEthCCnHsZSa9+jWCLsAm3aaO5/Y2fj49hycHgAW8FP32H1bbBqS4CB3MOwMlMzrG4xdlDK7A8dSABHi4mjZdoRKYbtIsegGXfdchSMzoZnw8iPevGZHwVp6k/nSeTH8/BkkPbTJEnDzzrH4c1gSYoCs13G9O1PEWHQNa86B1VjTztEAniPaZ3mv2nxbUmBwe51WY8/EnnJqGMrrl4URNYzeNRZyanjDLJGpvZDbYI+mEJhkJdwk4Us3k/e9sr+T8TAcQr3aNCDN40c1ROvhNcxGFY1NC7JFvDSAVUWHpygwu7FCI1rIVWKpGvo5lptskZzX730mEy1ifv/CezmzI7EjsJeFMx6I38eD0/8aB4BiT0Jhn4QjmajOAAam87301KT48ZbT09L3dWPC442s7WBj2e2fmA60qNPxottq+o5VyYAt1TX5rHUPoQ/T1ndhOjerePLz+lt3TTMCo0LXL6DM8pPwDjhacHlopuE+9sVEkgv0C/bE6991YbaWptep51tBqbgmcf+078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hqAh5/AFAAA0GAAADwAAAAAAAAAAAAAAAAAsAgAAY2hhcnQvY2hhcnQueG1sUEsBAi0AFAAGAAgAAAAhAODhBGQTAQAANhsAABYAAAAAAAAAAAAAAAAASQgAAGNoYXJ0L21lZGlhL2ltYWdlMS5ibXBQSwUGAAAAAAQABAD7AAAAkAkAAA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1"/>
  <p:tag name="FONTSIZE" val="32"/>
  <p:tag name="BULLETTYPE" val="ppBulletArabicPeriod"/>
  <p:tag name="ANSWERTEXT" val="What is French&#10;What is German&#10;What is Spanish&#10;What is Russian"/>
  <p:tag name="OLDNUMANSWERS" val="4"/>
  <p:tag name="ZEROBAS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WagerSlide"/>
  <p:tag name="TPQUESTIONXML" val="﻿&lt;?xml version=&quot;1.0&quot; encoding=&quot;utf-8&quot;?&gt;&#10;&lt;questionlist&gt;&#10;    &lt;properties&gt;&#10;        &lt;guid&gt;26C49B5C9AB7441680265005879AECFA&lt;/guid&gt;&#10;        &lt;description /&gt;&#10;        &lt;date&gt;11/10/2017 4:41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999283A0C9B498BBE22C75B1B21738A&lt;/guid&gt;&#10;            &lt;repollguid&gt;CD5268C2213A4AA8B319390397048245&lt;/repollguid&gt;&#10;            &lt;sourceid&gt;BC9B1E4A669144E79ED09ECA852DEE41&lt;/sourceid&gt;&#10;            &lt;questiontext&gt;What percentage of your current points would you like to wager on the next question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5B4A9DFC811457294566E51AFA5AB8F&lt;/guid&gt;&#10;                    &lt;answertext&gt;0%&lt;/answertext&gt;&#10;                    &lt;valuetype&gt;0&lt;/valuetype&gt;&#10;                    &lt;manualvalue&gt;0&lt;/manualvalue&gt;&#10;                &lt;/answer&gt;&#10;                &lt;answer&gt;&#10;                    &lt;guid&gt;BFA2A00BFCEC467FA442189DEB9793D1&lt;/guid&gt;&#10;                    &lt;answertext&gt;25%&lt;/answertext&gt;&#10;                    &lt;valuetype&gt;0&lt;/valuetype&gt;&#10;                    &lt;manualvalue&gt;0&lt;/manualvalue&gt;&#10;                &lt;/answer&gt;&#10;                &lt;answer&gt;&#10;                    &lt;guid&gt;77D116F3C84E46E898CE00574DA7E45D&lt;/guid&gt;&#10;                    &lt;answertext&gt;50%&lt;/answertext&gt;&#10;                    &lt;valuetype&gt;0&lt;/valuetype&gt;&#10;                    &lt;manualvalue&gt;0&lt;/manualvalue&gt;&#10;                &lt;/answer&gt;&#10;                &lt;answer&gt;&#10;                    &lt;guid&gt;9246981FFDB541E086EB69F4E522DF8D&lt;/guid&gt;&#10;                    &lt;answertext&gt;75%&lt;/answertext&gt;&#10;                    &lt;valuetype&gt;0&lt;/valuetype&gt;&#10;                    &lt;manualvalue&gt;0&lt;/manualvalue&gt;&#10;                &lt;/answer&gt;&#10;                &lt;answer&gt;&#10;                    &lt;guid&gt;5CDCF48E22644AA18B76F0FE29B844BE&lt;/guid&gt;&#10;                    &lt;answertext&gt;100%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Fals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56C281111A5444EA602E5F5F0EE519B"/>
  <p:tag name="SLIDEID" val="756C281111A5444EA602E5F5F0EE519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0"/>
  <p:tag name="ANSWERSALIAS" val="What is Spanish|smicln|What is Portuguese|smicln|What is Cantonese|smicln|What is French"/>
  <p:tag name="CHARTCOLORINDICES" val="16,41,46,10,9,53,46,9,5,16,10,3"/>
  <p:tag name="CHARTCOLORS" val="2"/>
  <p:tag name="AUTOADVANCE" val="True"/>
  <p:tag name="COUNTDOWNSECONDS" val="10"/>
  <p:tag name="COUNTDOWNHEIGHT" val="90"/>
  <p:tag name="COUNTDOWNWIDTH" val="70"/>
  <p:tag name="RESTORECOUNTDOWNTIMER" val="False"/>
  <p:tag name="QUESTIONALIAS" val="The Answer is:  Language spoken in Brazil"/>
  <p:tag name="VALUES" val="Incorrect|smicln|Correct|smicln|Incorrect|smicln|Incorrect"/>
  <p:tag name="TOTALRESPONSES" val="14"/>
  <p:tag name="RESPONSECOUNT" val="14"/>
  <p:tag name="SLICED" val="False"/>
  <p:tag name="RESPONSES" val="1;4;2;1;1;3;1;2;3;2;3;4;2;1;"/>
  <p:tag name="CHARTSTRINGSTD" val="5 4 3 2"/>
  <p:tag name="CHARTSTRINGREV" val="2 3 4 5"/>
  <p:tag name="CHARTSTRINGSTDPER" val="0.357142857142857 0.285714285714286 0.214285714285714 0.142857142857143"/>
  <p:tag name="CHARTSTRINGREVPER" val="0.142857142857143 0.214285714285714 0.285714285714286 0.357142857142857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347640DB4B38429FA635A88C9B1AFB7C&lt;/guid&gt;&#10;        &lt;description /&gt;&#10;        &lt;date&gt;9/19/2013 11:10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4CBE0D916C34AD69E4804DC6B1F3E27&lt;/guid&gt;&#10;            &lt;repollguid&gt;5D295836787F41168A33070ECF64661B&lt;/repollguid&gt;&#10;            &lt;sourceid&gt;2DA99503205240E0ADB8EDEDF558460E&lt;/sourceid&gt;&#10;            &lt;questiontext&gt;The Answer is: Language spoken in Brazil&lt;/questiontext&gt;&#10;            &lt;showresults&gt;True&lt;/showresults&gt;&#10;            &lt;responsegrid&gt;0&lt;/responsegrid&gt;&#10;            &lt;countdowntimer&gt;False&lt;/countdowntimer&gt;&#10;            &lt;correctvalue&gt;6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D3123DF1F44C41F3B07B785402EA8728&lt;/guid&gt;&#10;                    &lt;answertext&gt;What is Spanish&lt;/answertext&gt;&#10;                    &lt;valuetype&gt;-1&lt;/valuetype&gt;&#10;                &lt;/answer&gt;&#10;                &lt;answer&gt;&#10;                    &lt;guid&gt;8DC396A2BB8A4F639D1FC9CBA5C6A918&lt;/guid&gt;&#10;                    &lt;answertext&gt;What is Portuguese&lt;/answertext&gt;&#10;                    &lt;valuetype&gt;1&lt;/valuetype&gt;&#10;                &lt;/answer&gt;&#10;                &lt;answer&gt;&#10;                    &lt;guid&gt;26F62703E81B49E69228C15AC2CC6ED3&lt;/guid&gt;&#10;                    &lt;answertext&gt;What is Cantonese&lt;/answertext&gt;&#10;                    &lt;valuetype&gt;-1&lt;/valuetype&gt;&#10;                &lt;/answer&gt;&#10;                &lt;answer&gt;&#10;                    &lt;guid&gt;5E475BFCDE0742269FC12AA52A32C581&lt;/guid&gt;&#10;                    &lt;answertext&gt;What is French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LABELFORMAT" val="0"/>
  <p:tag name="COLORTYPE" val="DEFINED"/>
  <p:tag name="DEFINEDCOLORS" val="3,45,10,45,32,50,13,4,9,55,1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FUzMYRIFAADkEAAADwAAAGNoYXJ0L2NoYXJ0LnhtbOxY32/jNgx+H7D/wfB7mji/2gZND0m6bodrr0XbuwF7U2za0SJLniSnyQ3730daspO0xd2h6QF72FMVkqIl8uNHqmfv1rkIVqANV3IcRkedMAAZq4TLbBx+erhsnYSBsUwmTCgJ43ADJnx3/vNPZ/EoXjBt7wsWQ4BOpBnF43BhbTFqt028gJyZI1WARF2qdM4s/tRZO9HsEZ3not3tdIbtyknoHbBXOMgZl/V+/T37VZryGC5UXOYgrTuFBsEsRsAseGHCc7xcwixEp51+sGJiHHbCNgkFk5kTgGx9undCrUqZQDJTWmIYd+zzeDQRFrREVzMlLX7N3zP/rkjlTC/LohWrvMDDzbngdlMdFw+IvmcLhfcI7uCvkmsw4zCO+nUgcPksFDmPtTIqtUfose2iUGeD3B63T9pdnw+8bNQfGbsR4C4Udbp023bz3eoIl0yIOYuXFJsd48Z0q6eNT4NBu2Khr1lxs9KHQ2ieReNQ2CgM7BpXyRJX86xLsi7JcJUsccXiGDOBFn5RS1DvJI1Nr5b0ahuMqrPBSLvFoJYMasmwlgzDYCG4XGIm6E8YpEr85gT1yiGoqgGKBiuteuBWwAUIsJD42DurQig70cDIULCNKm2FyTnTMypEEuP6gmu3C9duX4YALbDinDgWpUFMQuKUK6Y3MyVUDdzIiQ1o8seTtdvl8a90At69l3CJ3GHfpx8hQ4yuPFq8MrmaC0N+THF7eILPz9hIqksuxKFsgXFjIyEPdbM9EFUGeSQJpCnE9srUtf5qTiOnLnQUQorlrfL0wuWUGfCpWqjHK8hAJh9gs5ctg5rPDNmdGKxOLMpmzH5k+X6qyPYe9IvyW9BUMc98T8v5XMA9//Lc1RUwRMoVl7BLiPEI1hQZug+uglLzcfj37JfhoHc8iVoXw8tZq58OB63Ti9Ooddzt9mf90/7gZDr9Z0tsWHBPmsw3iC3aJbXBTulEgxFd++WzYujxiFUK6kOjqEF0zKpbGKvvIHWZ8iKMNt1PlnmjqUSUS1dVjRP39W+mzlcTWf/Q1O3eL2PF7zyxC5f0Xs9hja3fe04adE96ne5gUFE9Ete+otfrDWkHetylJ4zQZE3BeWK+9WNihgSZkY3SHEFXdWV3iJytr7HV+7LYGiYVV+6hk62bUhHu5JiOy9wiA9MgMlMJTjK/AvZrJnC8USUCHMG6hKQplJz9qfQDj5fX2IWdc2Rc5yzn8qlO4nDklBb37NbqVvNmLHg4dQWP43DYG3RwkqhJleLqOIyQioRNSaCJwUx8E6hyXqfW6+r6ps71B2jlYkC/XMw87Yi5mIhMOllsfWdC6U2aGvDUEnU80qW6LoXlVyuBgdxJLB6sgRDW1ItY2p7vq1ji8pqtm2zuf2Nn49ex5eHwP7bqYd7N4q/G1pYHKty9jK1KNQX7CODxNHc/KJuIkAYYb1ZubzZ0NIWFi91pjtafubmRwjdwXzUJN8UU3xxLM/Ft1BSsYkCsUOwGF1ge5gYHMMTyPoSbifK/F4QfNXk1wY1Hdv1G4+ZcJZvG1SGDHF7a2PvqOeWeyoc5K95idK0ono0SSO/wjuYLtr4Tx8DYB7wSp8pbphkZ0Nt3HDbvXrKp6o2CTa2i0Fzae7AW+3c19C+qGfBSKXxuYGmiBcsAu2nGpQnm+KY+OsY3Ez2uj47DQPu/tla47fQLX19p5cX9aHzhx8rCFf2TjyMWqgqo/jlx/i8AAAD//wMAUEsDBBQABgAIAAAAIQAM1tMiVgEAADYbAAAWAAAAY2hhcnQvbWVkaWEvaW1hZ2UxLmJtcOyYwW2EMBBFSQM5r5QGckwuFLD3VJBaUkBuHJFy4EQLVLAtbBmpgQw40Y4+4mtsjYhXGguQv23mP384sHt+a5+atbVyfZbz5fd8aE7SS+3y2DTL+de6rvuspiWYuZqWgqkGZ66cp+/747PSppCPyON5tGnlPNev9wMOeAQknwNgxCJ4eM73m8/rx3fZAVvOkuR9LoORu7IAYHHwQCAgST5jZoPKZTJ4eG6RT3E+OjpexHFWm0ofpKORsRQAgDQWcVwGACAdjYylAACksYjjMgAA6WhkLAUAWvLvKD5rdN8u0wDS15I78tmtkXFEA6w4t99c3JHPGt23y4Jnm4keIfkUf6/m3hg8PLE7zSfz83nU2yzuk/c5eCTVyIe/WiQfPcWLOM5qU+mDdDQylgIALadpMhZxXKZNl3T+4z/eve0Ez14yaVzyGYYhpVTDVWB+AAAA//8DAFBLAQItABQABgAIAAAAIQAncm1TAQEAANABAAATAAAAAAAAAAAAAAAAAAAAAABbQ29udGVudF9UeXBlc10ueG1sUEsBAi0AFAAGAAgAAAAhABmqkvPRAAAAswEAAAsAAAAAAAAAAAAAAAAAMgEAAF9yZWxzLy5yZWxzUEsBAi0AFAAGAAgAAAAhABVMzGESBQAA5BAAAA8AAAAAAAAAAAAAAAAALAIAAGNoYXJ0L2NoYXJ0LnhtbFBLAQItABQABgAIAAAAIQAM1tMiVgEAADYbAAAWAAAAAAAAAAAAAAAAAGsHAABjaGFydC9tZWRpYS9pbWFnZTEuYm1wUEsFBgAAAAAEAAQA+wAAAPUIAAAAAA=="/>
  <p:tag name="NUMBERFORMA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Fwurm+oFAAA0GAAADwAAAGNoYXJ0L2NoYXJ0LnhtbOxY32/bNhB+H7D/wRCwR9WSLTu2UaewpXgrljRB0nbA3iiJkjlTpEbSid2h//uOP6TYTpC2iQcM6/IS+kiejnff3X3k6zebinZusZCEs6kXvgq8DmYZzwkrp96H9wt/5HWkQixHlDM89bZYem9Of/zhdTbJlkiomxpluANKmJxkU2+pVD3pdmW2xBWSr3iNGcwVXFRIwU9RdnOB7kB5Rbu9IBh2jRLPKUDPUFAhwpr94mv286IgGU54tq4wU9YKgSlS4AG5JLX0TuFwOVI4HAdR5xbRqRd4XS2kiJVWgJn/4cYKBV+zHOcxFwzcuLO+yiYzqrBgoCrmTMHX3Dmrr/JUhcRqXfsZr2owLiWUqK0xFwwE3fGSwzk61/jPNRFYTr0sjBpHwPCBKyqSCS55oV6Bxq71QhMNrfakO+r2XDzgsGE0kWpLsT1QGPT0abvtd40JC0RpirKV9s3O4nbp/bzeeOgMvSuj4gLVl7fi5RBKy3DqURV6HbWBUb6CUVr2tKynZTDKVzBCWQaRgBVu0Ehg3kraNf1G0m/WgFftGvC0HQwayaCRDBvJ0OssKWEriIT+53UKTn+xgmZkEWRyQHsDrRV/TxTFCaZY4dz53q6qKVczgZFeSNGWr5XBZIpErBNRi2GcEGF3wdjuKwGgNWScFWd0LQGTOLeTt0hsY055A9zQiiUWWh/JN3aXwz8XOXbqnURt9DqpxDUuND6yiZUQBjVFvS3e4RKwe+tQ5DblV8baQ+1P7knXaUpxP9mzR9ZXLwfO6Ws0kZySfEEofWkhMspEmcbU+WmxCOBPe7W78xnjKW29GTh/HLrFxeI/6ZYgGD3XLaa6ADafQth3iJa+zdzv3i3nKZWmJh2rNjB+jMIABQBNKDtGfbEG2YpCmdaLiwJn6lw2/OLZPMqWcFuYgAOBL6+4ozSEzZHErj0s+d05LjHLf8Xb/YoMMx8RMErNmppmArIYqXeo2m8DEuQ3WDwqv8JCd+kHuuemDdyQTw9VnWME3emcMLxLwrIJ3mjPaEjAqLMWZOr9FZ8NB/2TWegnw0XsR8Vw4I+Tceif9HpRHI2jwWg+/3xPpqDJHxDbL5CpcJdIDSb6pI+bBw0TrDJdoLETRNrxBsQZMobv9lcnAgfrI7F11XZeI4Ldrnm3SuzXvxgt15z16n80WrvnK1H9G8nV0sa572oY2rx11GfYC6PxOBiNLO4OJ6KR7ayG+bQsCDw0M7TkcHmrR2YIeFipHcgFAZwZ8m+NqNDmAm4ULhPuF+aGku0BEm3a7KDWQAjHolJA9PR9J+Y5XJh+xnAtQBRuUXwNmAZ8rnDe5kaF/uDiPclWF0D2rXIgdlZZRdjhHIM7mJ1UsGc3Pe9njkaKXl6tOndTb9gfBHBhQZPDsqWRahgQ3ALgYiJnjmvamLvQurkmpTVB/h0Lbn2gf1mfuUpDUzqjJbOyTDkCDNLLopDYVZPQ0jHIHX6xpoqc31Jw5E5gwbAWQpBTj2Opte9JLBF2gTZtNPe/sbPxaWw5ODyCreCn/2H1bbBqS4CB3OOwMlNzrO4wdlBK7Q8dSABHi4mjZdoRKYbtIsegGffdchyMz0Zno8iPesMzPwqSxJ8t4sgfLsKTQdJP4jgJP+schzeDJclzzHYZ07c/RYRB17zqHFSNPe0QCeA9pnWa/6bFtyUFBrvXZT3+SOQlo46tuHqRE1nP4VFnJWeOM8gamdoPtQn6YAKFQV7CTRayeD952yv7vxEDxync40EP3jQyVE+9Al7HYFjV0LgkK+GlA6osPDhBhd2LEZrUQqoESdfQzbXaZI3mvnrpMZlqE/fvCezmzI7EjsNeFMx7Y38xHJ340SICEnsSjPwgHM/HwwBobLLYT0tNjhtvPT8tdVc/LjjazNYGPp3Z+oHpSI8+Kc+3raqXXJkA3FLdmMdS+xD+MmV1E6IHt44vP6e3ddMwKzTJcXENZ5SfgHHCi4vLRTcJ97crJJBeoF+2p177qg21tTa9TjvbDEzBM4/9p38D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Fwurm+oFAAA0GAAADwAAAAAAAAAAAAAAAAAsAgAAY2hhcnQvY2hhcnQueG1sUEsBAi0AFAAGAAgAAAAhAODhBGQTAQAANhsAABYAAAAAAAAAAAAAAAAAQwgAAGNoYXJ0L21lZGlhL2ltYWdlMS5ibXBQSwUGAAAAAAQABAD7AAAAigkAAA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7"/>
  <p:tag name="FONTSIZE" val="32"/>
  <p:tag name="BULLETTYPE" val="ppBulletArabicPeriod"/>
  <p:tag name="ANSWERTEXT" val="What is Spanish&#10;What is Portuguese&#10;What is Cantonese&#10;What is French"/>
  <p:tag name="OLDNUMANSWERS" val="4"/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4ED2548988D4575B65E59A9B76CB9F4"/>
  <p:tag name="SLIDEID" val="A4ED2548988D4575B65E59A9B76CB9F4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800"/>
  <p:tag name="CHARTCOLORINDICES" val="16,41,46,10,9,53,46,9,5,16,10,3"/>
  <p:tag name="CHARTCOLORS" val="2"/>
  <p:tag name="AUTOADVANCE" val="True"/>
  <p:tag name="COUNTDOWNSECONDS" val="10"/>
  <p:tag name="RESTORECOUNTDOWNTIMER" val="False"/>
  <p:tag name="ANSWERSALIAS" val="Spanish|smicln|Italian|smicln|English|smicln|Russian"/>
  <p:tag name="QUESTIONALIAS" val="The Answer is: Language spoken in Russia"/>
  <p:tag name="VALUES" val="Incorrect|smicln|Incorrect|smicln|Incorrect|smicln|Correct"/>
  <p:tag name="TOTALRESPONSES" val="14"/>
  <p:tag name="RESPONSECOUNT" val="14"/>
  <p:tag name="SLICED" val="False"/>
  <p:tag name="RESPONSES" val="1;1;4;1;3;4;4;4;2;2;2;4;4;4;"/>
  <p:tag name="CHARTSTRINGSTD" val="3 3 1 7"/>
  <p:tag name="CHARTSTRINGREV" val="7 1 3 3"/>
  <p:tag name="CHARTSTRINGSTDPER" val="0.214285714285714 0.214285714285714 0.0714285714285714 0.5"/>
  <p:tag name="CHARTSTRINGREVPER" val="0.5 0.0714285714285714 0.214285714285714 0.214285714285714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42C06BBE86D2457187BC63EBA6FB912C&lt;/guid&gt;&#10;        &lt;description /&gt;&#10;        &lt;date&gt;9/19/2013 11:1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D8FE2F377140C588ED9D96755AB9D6&lt;/guid&gt;&#10;            &lt;repollguid&gt;78FC5AB587E84370B5B8DEF4E00EC136&lt;/repollguid&gt;&#10;            &lt;sourceid&gt;042F9288AEEF441F8E51C5ED729C02E1&lt;/sourceid&gt;&#10;            &lt;questiontext&gt;The Answer is:Language spoken in Russia&lt;/questiontext&gt;&#10;            &lt;showresults&gt;True&lt;/showresults&gt;&#10;            &lt;responsegrid&gt;0&lt;/responsegrid&gt;&#10;            &lt;countdowntimer&gt;False&lt;/countdowntimer&gt;&#10;            &lt;correctvalue&gt;8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2C0E73057CA4BFAA4F259E9EDF569C7&lt;/guid&gt;&#10;                    &lt;answertext&gt;Spanish&lt;/answertext&gt;&#10;                    &lt;valuetype&gt;-1&lt;/valuetype&gt;&#10;                &lt;/answer&gt;&#10;                &lt;answer&gt;&#10;                    &lt;guid&gt;B0E49747D220484D865276CF340C0009&lt;/guid&gt;&#10;                    &lt;answertext&gt;Italian&lt;/answertext&gt;&#10;                    &lt;valuetype&gt;-1&lt;/valuetype&gt;&#10;                &lt;/answer&gt;&#10;                &lt;answer&gt;&#10;                    &lt;guid&gt;EC66459DFC7D4DB79DFFD798D0142297&lt;/guid&gt;&#10;                    &lt;answertext&gt;English&lt;/answertext&gt;&#10;                    &lt;valuetype&gt;-1&lt;/valuetype&gt;&#10;                &lt;/answer&gt;&#10;                &lt;answer&gt;&#10;                    &lt;guid&gt;3DC622D5CC7F435FB5EDC567D0607ABB&lt;/guid&gt;&#10;                    &lt;answertext&gt;Russian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65536,-16744448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L3TI12AGAAAmGQAADwAAAGNoYXJ0L2NoYXJ0LnhtbOxZW2/bNhR+H7D/YAjYo2LJullGncKXeCuaNEGTdsDeaImWNVOkRtKJ3aH/fYcXyZcGadZ4wLA1L6EPyePDc/3O8avXm4p07jEXJaNDxz/znA6mGctLWgydD3czt+90hEQ0R4RRPHS2WDivz3/84VU2yJaIy9saZbgDTKgYZENnKWU96HZFtsQVEmesxhT2FoxXSMJHXnRzjh6AeUW6Pc+Lu5qJYxmgb2BQoZI29/lz7rPFoszwlGXrClNppOCYIAkaEMuyFs45PC5HEvupF3buERk6ntNVRIJoYQiYuh9uDZGzNc1xPmGcghr3zlfZYEQk5hRYTRiV8G32ndWzNFUhvlrXbsaqGoSbl6SUWy0uCAi8J0sG7+i8x3+sS47F0Mn8sFEELL9QRVVmnAm2kGfAsWu00FhDsU26/W7P2gMe64cDIbcEmwf5Xk+9ttt+rxZhhgiZo2yldLN3uD2621cXj5WhbmWEX6H6+p6/3IXmhT90iPSdjtzAKl/Bal70FK2naLDKV7BCWQaWgBN20VBg31DaM0FDCZozoFVzBjRtFlFDiRpK3FBip7MkJV2BJdQ/p7Ng5BdDaFbGg3QMKG2gtWR3pSR4igmWOLe6N6dqwuSIY6QOErRla6lWFaJrRC7bz2bnDvECS3O9pOCXhsXmiuXWoDgvsCFuHyNuzN3eWdLvBb3Qi/qpnyZpml642rrZYGtOeGe+5yf9IA4SL+7HgW+YPjS7aRykaRBGQRBFfhSlsdlfNvv9NAjiNOoFXuKlUWL2u8fvAsLuyXPEJyr1qOfDelpywwzWhnkBIVlDjjHkjKwFRCHOzeY94tsJI6wJVSuwwFzxK3P7chvxjOfYsrcUuVHnhOTv8UJFRDYwlJJCFpVvFu9wAdF6b9VsL+U3Wtpj7k/ema/nc4KDqdWUkV7UNy8PlfNXaCAYKfNZSchLU69mxov5hFg9zWYe/Clxu3tfozWlpNcLq49jtVhbfFfLobfYiPuulkO1BCYk/pNq8bz+s4Pock6Ezkmnyg2UnSIxQAJAA0JPkV+MQCajEKr44sUCZ/JSNIjqm5GjSeEmMQHqA13eMAviSjpGwhZJsWQPl7jANH+Lm8pnMzLsfESAoRVObIoJ0CZIvkPVYRlQXG4xf5R+g7nCJYfZHs6PdRm4LT99yeoSI6hOlyXF+7AzG+CN0oxyCVh11rwcOn9OLuIoSEa+O41nEzdcxJGbTlPfTXq9cBKmYdQfjz/v4CPAmiMo/xX46O9Dx2hg9PWYeFAwQSpdBRo5gaQUr504Q1rw/fpqSaBg9SS6rtrKq0lw2xbvlskzrWWLszr9j1pr/30Fqn8tc2nxT2BzGNq8sWAv9pIY2o7E5vzdRhgnAJSCfqgrq0Y+LQoCDY00LNkdP+IjMgTIs1AKZLwEP9PtjnG2Cm2uoIeykbA7mGsQeuCQaNNGBzHuD+aYVRKgrerwJgAvh87PGAAnItA3sjX4NPjnCudtbFTod8bvymx1Be2NYQ5Q1jCrSnq8R6HrNJsS7uyH527nZKDo5dmq8zB04iDyoEVDg+O0pTxVIyDoe6AVEyOLNQ9Ma/eakFYtwW+YM6MD9cnozGYaMicjUlBDy6QFwEC9XixE0wH4Bo5B7LCrNZHl5T0BRe4ZFgRrXQhi6tiXjuR70pdKeoU2rTUPv2Pv4tO+Zd3hEd/yfvruVs91q6MUoF3ucbfSW2MsHzC2rjQ3H5QhwTlanzhZpJ0QYpgqcgqYsauWqZde9C/6oRv24gs39KZTdzSbhG4885NoGkwnk6n/WcU4TEmWZZ5juo+Y/v7wxfe6eo51lDUOuIMlAPfo0qn/6xLfphRY7A8I1PpjKa4psWjF5ou8FPUYxlgrMbKYQdRI537ITVAHp5AYxDV0shDFh8HbDin+jT5wmsQNYwiY4mSoHjoLmAfCsqqhcAlawGwHsiyM2CDDHtgIDWou5BQJW9B1W62jRmFfdfSUSLWx+//J2fWbLYhNfRhFjXupO4v7iRvOQgCxidd3PT8dp7EHMHY6OwxLBY4bbX17WKqqflrnaCNbCfh0ZKsB04mGPnOWb1tWL2mZwLmFvNXjYTP6fxmzujHRF13H139AaPOmRlZokOPFe3ij+ASIE3poG4t2E/q3G8SROqBm+UOnneNDbq11rVPK1gud8PTPG+d/AQAA//8DAFBLAwQUAAYACAAAACEA4OEEZBMBAAA2GwAAFgAAAGNoYXJ0L21lZGlhL2ltYWdlMS5ibXDslk0KwjAQheMFXBe8gEuh0AO494Dex6XHCYGuavyDMshHZyZVFxOa0vAy742fWeR4GnbpMYb63td5eM1N6urXc1y2Kd3ne0wxgkAjAqWURk4KGwjNOSuMGm2FUJAahX+wgdB0nr7wiJ6iH8E8+AggYrmcz7XvbY+IUC3hPNuaqVWqBsTm6EcAEUvg0ymHcLYtox/mFnzMfAAde3pUCAXJk8i1EAoSe3pUCAXJk8i1EAoSe3pUCAXJk8i1ECouKqolh4Ia/QCcKgUfMx/zfVVbOO8Q/i+trXl/9MPoFvJRXp+7ua35G85P9FOpBh8+WsAHJPb0qBAKkieRayF0HEeuXUP9SegaPyQ8/4HADQAA//8DAFBLAQItABQABgAIAAAAIQAncm1TAQEAANABAAATAAAAAAAAAAAAAAAAAAAAAABbQ29udGVudF9UeXBlc10ueG1sUEsBAi0AFAAGAAgAAAAhABmqkvPRAAAAswEAAAsAAAAAAAAAAAAAAAAAMgEAAF9yZWxzLy5yZWxzUEsBAi0AFAAGAAgAAAAhAC90yNdgBgAAJhkAAA8AAAAAAAAAAAAAAAAALAIAAGNoYXJ0L2NoYXJ0LnhtbFBLAQItABQABgAIAAAAIQDg4QRkEwEAADYbAAAWAAAAAAAAAAAAAAAAALkIAABjaGFydC9tZWRpYS9pbWFnZTEuYm1wUEsFBgAAAAAEAAQA+wAAAAAKAAAAA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1"/>
  <p:tag name="FONTSIZE" val="32"/>
  <p:tag name="BULLETTYPE" val="ppBulletArabicPeriod"/>
  <p:tag name="ANSWERTEXT" val="Spanish&#10;Italian&#10;English&#10;Russian"/>
  <p:tag name="OLDNUMANSWERS" val="4"/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4E2648A684C403281A621AF6C265CB2"/>
  <p:tag name="SLIDEID" val="A4E2648A684C403281A621AF6C265CB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000"/>
  <p:tag name="CHARTCOLORINDICES" val="16,41,46,10,9,53,46,9,5,16,10,3"/>
  <p:tag name="CHARTCOLORS" val="2"/>
  <p:tag name="AUTOADVANCE" val="True"/>
  <p:tag name="COUNTDOWNSECONDS" val="10"/>
  <p:tag name="RESTORECOUNTDOWNTIMER" val="False"/>
  <p:tag name="ANSWERSALIAS" val="What is English|smicln|What is Dutch|smicln|What is Swedish|smicln|What is French"/>
  <p:tag name="QUESTIONALIAS" val="The Answer is:  Language spoken in Holland"/>
  <p:tag name="VALUES" val="Incorrect|smicln|Correct|smicln|Incorrect|smicln|Incorrect"/>
  <p:tag name="TOTALRESPONSES" val="14"/>
  <p:tag name="RESPONSECOUNT" val="14"/>
  <p:tag name="SLICED" val="False"/>
  <p:tag name="RESPONSES" val="2;3;2;4;3;1;4;2;1;4;3;1;2;3;"/>
  <p:tag name="CHARTSTRINGSTD" val="3 4 4 3"/>
  <p:tag name="CHARTSTRINGREV" val="3 4 4 3"/>
  <p:tag name="CHARTSTRINGSTDPER" val="0.214285714285714 0.285714285714286 0.285714285714286 0.214285714285714"/>
  <p:tag name="CHARTSTRINGREVPER" val="0.214285714285714 0.285714285714286 0.285714285714286 0.214285714285714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91B95F388AE94F51B16D48F9564E3CBB&lt;/guid&gt;&#10;        &lt;description /&gt;&#10;        &lt;date&gt;9/19/2013 11:10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211A0BC2034078993A6559BF9496FD&lt;/guid&gt;&#10;            &lt;repollguid&gt;B6A1A02912614E809EEEBF93A78E7A3F&lt;/repollguid&gt;&#10;            &lt;sourceid&gt;88F9FF9CDF9A42BAB8C4DFA879DCA256&lt;/sourceid&gt;&#10;            &lt;questiontext&gt;The Answer is: Language spoken in Holland&lt;/questiontext&gt;&#10;            &lt;showresults&gt;True&lt;/showresults&gt;&#10;            &lt;responsegrid&gt;0&lt;/responsegrid&gt;&#10;            &lt;countdowntimer&gt;False&lt;/countdowntimer&gt;&#10;            &lt;correctvalue&gt;10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65876E612814E35A4B22A18B93C9492&lt;/guid&gt;&#10;                    &lt;answertext&gt;What is English&lt;/answertext&gt;&#10;                    &lt;valuetype&gt;-1&lt;/valuetype&gt;&#10;                &lt;/answer&gt;&#10;                &lt;answer&gt;&#10;                    &lt;guid&gt;6B50D22B178A44A8AB9A2D8CD148CD22&lt;/guid&gt;&#10;                    &lt;answertext&gt;What is Dutch&lt;/answertext&gt;&#10;                    &lt;valuetype&gt;1&lt;/valuetype&gt;&#10;                &lt;/answer&gt;&#10;                &lt;answer&gt;&#10;                    &lt;guid&gt;DC5F04C451384352A5C3D38FD7083DE5&lt;/guid&gt;&#10;                    &lt;answertext&gt;What is Swedish&lt;/answertext&gt;&#10;                    &lt;valuetype&gt;-1&lt;/valuetype&gt;&#10;                &lt;/answer&gt;&#10;                &lt;answer&gt;&#10;                    &lt;guid&gt;B5971F063EEE4787B9D2FD260B96FBAF&lt;/guid&gt;&#10;                    &lt;answertext&gt;What is French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o49zxu0FAAA0GAAADwAAAGNoYXJ0L2NoYXJ0LnhtbOxYbW/bNhD+PmD/wRCwj6olW5ZfUKewpXgrljRB0nbAvtESZXOmSI2kE7tD//uOL1LkJEjbxAOGdfkS+kiejnfP3T3k6ze7knZusJCEs6kXvgq8DmYZzwlbTb0P7xf+yOtIhViOKGd46u2x9N6c/PjD62ySrZFQ1xXKcAeUMDnJpt5aqWrS7cpsjUskX/EKM5gruCiRgp9i1c0FugXlJe32giDuGiWeU4CeoaBEhNX7xdfs50VBMpzybFtipqwVAlOkwANyTSrpncDhcqRwOA6izg2iUy/wulpIEVtZAWb+h2srFHzLcpwnXDBwY2t9mU1mVGHBQFXCmYKvuXOWX+WpEonNtvIzXlZg3JJQovbGXDAQdCdrDufoXOE/t0RgOfWyMKodAcMHrihJJrjkhXoFGrvWC3U0tNphd9TtuXjAYcNoItWeYnugMOjp03ab7xoTFojSJco22jetxc3Su3m98b4z9K6MinNUXdyIl0NouQqnHlWh11E7GOUbGC1XPS3raRmM8g2MUJZBJGCFG9QSmLeSZk2/lvTrNeBVuwY8bQeDWjKoJXEtib3OmhK2gUjof16n4PQXK6hHFkEmB7Q30Fbx90RRnGKKFc6d7+2qinI1ExjphRTt+VYZTC6RSHQiajGMUyLsLhjbfSsAaAUZZ8UZ3UrAJM7t5A0S+4RTXgM3tGKJhdZH8p3d5fDPRY6deidRO71OKnGFC42PbGIlhEFNUW+Ld3gF2L1xKHKb8ktj7X3tT+5ZbpdLivvpgT2yunw5cE5eo4nklOQLQulLC5FRJlbLhDo/LRYB/GmvdlufMZ7S1puB88d9t7hY/CfdEgSj57rFVBfA5lMI+w7R0reZ+9275WxJpalJx6oNjB+jMEABQBPKjlFfrEG2olCm9eKiwJk6kzW/eDaPsiXcFibgQODLS+4oDWFzJLFrD2t+e4ZXmOW/4v1hRYaZjwgYpWZNdTMBWYLUO1QetgEJ8mssHpVfYqG79APdc9MGrsmnh6rOMILudEYYbpOwbIJ32jMaEjDqbAWZen8lp/GgP5yFfhovEj8q4oE/TsehP+z1oiQaR4PRfP75jkxBk79HbL9ApsI2kRpM9EkfNw8aJlhlukBtJ4i04w2IM2QMb/dXJwIH6yOxbdl0XiOC3a55N0rs178YLdec9ep/NFrt861Q9RvJ1drGue9qGNq9ddQniof9eDwcxhZ3hxPDYBDbzmqYT8OCwEMzQ0sOl7f0yAwBD1tpB3JBAGeG/FsjSrQ7hxuFy4S7hbmhZAeARLsmO6g1EMKxKBUQPX3fSXgOF6afMVwLEIVbFN8CpgGfG5w3uVGiP7h4T7LNOZB9qxyInVVWEnZ/jsEdzE4q2NNOz7uZo5Gil1erzu3Ui/uDAC4saHK/bGmkGgYEtwC4mMiZ45o65k1o3Vyd0pog/44Ftz7Qv6zPXKWhSzqjK2ZlmXIEGKQXRSGxqyahpWOQO/x8SxU5u6HgyFZgwbAGQpBTj2GpZd+TWCLsHO2aaB5+o7XxaWw5ODyCreCn/2H1LbBqlQADucdhZabmWN1i7KC0tD90IAEcDSaOlmlHpBi2ixyDZtx1y3EwPh2djiI/6sWnfhSkqT9bJJEfL8LhIO2nSZKGn3WOw5vBmuQ5Zm3G9O1PEWHQNa8696rGgXaIBPAe0zrNf9Pim5ICg/Z1WY8/EnnBqGMrrl7kRFZzeNTZyJnjDLJCpvZDbYI+mEJhkBdwk4UsPkze5sr+b8TAcQr3eNCDN40MVVOvgNcxGJYVNC7JVvDSAVUWHpygwh7ECE0qIVWKpGvo5lptskZzX730mEy1jvv3BHZzZkdix2EvCua9sb+IR0M/WkRAYofByA/C8XwcB0Bj08VhWmpyXHvr+Wmpu/pxwdFktjbw6czWD0xHevRZ8nzfqHrJlQnALdW1eSy1D+EvU1bVIXpw6/jyc3pTNw2zQpMcF1dwRvkJGCe8uLhcdJNwf7tEAukF+mV76jWv2lBbK9PrtLPNwBQ889h/8jc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o49zxu0FAAA0GAAADwAAAAAAAAAAAAAAAAAsAgAAY2hhcnQvY2hhcnQueG1sUEsBAi0AFAAGAAgAAAAhAODhBGQTAQAANhsAABYAAAAAAAAAAAAAAAAARggAAGNoYXJ0L21lZGlhL2ltYWdlMS5ibXBQSwUGAAAAAAQABAD7AAAAjQkAAA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0"/>
  <p:tag name="FONTSIZE" val="32"/>
  <p:tag name="BULLETTYPE" val="ppBulletArabicPeriod"/>
  <p:tag name="ANSWERTEXT" val="What is English&#10;What is Dutch&#10;What is Swedish&#10;What is French"/>
  <p:tag name="OLDNUMANSWERS" val="4"/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E998147821C4F29877C5FB6A52C307F"/>
  <p:tag name="SLIDEID" val="BE998147821C4F29877C5FB6A52C307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200"/>
  <p:tag name="ANSWERSALIAS" val="What is a barn|smicln|What is a house|smicln|What is an apartment|smicln|What is a cardboard box"/>
  <p:tag name="CHARTCOLORINDICES" val="16,41,46,10,9,53,46,9,5,16,10,3"/>
  <p:tag name="CHARTCOLORS" val="2"/>
  <p:tag name="AUTOADVANCE" val="True"/>
  <p:tag name="COUNTDOWNSECONDS" val="10"/>
  <p:tag name="RESTORECOUNTDOWNTIMER" val="False"/>
  <p:tag name="TOTALRESPONSES" val="6"/>
  <p:tag name="RESPONSECOUNT" val="6"/>
  <p:tag name="SLICED" val="False"/>
  <p:tag name="RESPONSES" val="3;3;2;3;3;3;"/>
  <p:tag name="CHARTSTRINGSTD" val="0 1 5 0"/>
  <p:tag name="CHARTSTRINGREV" val="0 5 1 0"/>
  <p:tag name="CHARTSTRINGSTDPER" val="0 0.166666666666667 0.833333333333333 0"/>
  <p:tag name="CHARTSTRINGREVPER" val="0 0.833333333333333 0.166666666666667 0"/>
  <p:tag name="QUESTIONALIAS" val="The answer is: “I live in a flat.”"/>
  <p:tag name="VALUES" val="Incorrect|smicln|Incorrect|smicln|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43637C28A34F4101AF4584D887F95325&lt;/guid&gt;&#10;        &lt;description /&gt;&#10;        &lt;date&gt;9/19/2013 11:10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57290300AFB4D96AE5A41B240958D96&lt;/guid&gt;&#10;            &lt;repollguid&gt;FEEC1DCA26F042DF81E34A483C8A13F6&lt;/repollguid&gt;&#10;            &lt;sourceid&gt;9D4E6E0BA5B84375909828A2B14F2646&lt;/sourceid&gt;&#10;            &lt;questiontext&gt;The answer is:“I live in a flat.”&lt;/questiontext&gt;&#10;            &lt;showresults&gt;True&lt;/showresults&gt;&#10;            &lt;responsegrid&gt;0&lt;/responsegrid&gt;&#10;            &lt;countdowntimer&gt;False&lt;/countdowntimer&gt;&#10;            &lt;correctvalue&gt;2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3A59450688574475ABF35F61E3BDDDD8&lt;/guid&gt;&#10;                    &lt;answertext&gt;What is a barn&lt;/answertext&gt;&#10;                    &lt;valuetype&gt;-1&lt;/valuetype&gt;&#10;                &lt;/answer&gt;&#10;                &lt;answer&gt;&#10;                    &lt;guid&gt;9A36A13C6E9D456F9BE7D9E885B67427&lt;/guid&gt;&#10;                    &lt;answertext&gt;What is a house&lt;/answertext&gt;&#10;                    &lt;valuetype&gt;-1&lt;/valuetype&gt;&#10;                &lt;/answer&gt;&#10;                &lt;answer&gt;&#10;                    &lt;guid&gt;48E538D3F6AE4417902836698A926D5D&lt;/guid&gt;&#10;                    &lt;answertext&gt;What is an apartment&lt;/answertext&gt;&#10;                    &lt;valuetype&gt;1&lt;/valuetype&gt;&#10;                &lt;/answer&gt;&#10;                &lt;answer&gt;&#10;                    &lt;guid&gt;00A40158E4434981A791F280A0FF0476&lt;/guid&gt;&#10;                    &lt;answertext&gt;What is a cardboard box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16744448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74F3YWIGAAAoGQAADwAAAGNoYXJ0L2NoYXJ0LnhtbOxZWW8bNxB+L9D/ICzQR1l7SytEDnREbVA7NmInBfpG7VISKy65JSlbSpH/3uGxqyOG49gqUKT1i6nhcETO+c3o1etNSVt3WEjC2cALznyvhVnOC8IWA+/D7bTd81pSIVYgyhkeeFssvdfnP/7wKu/nSyTUTYVy3AIhTPbzgbdUqup3OjJf4hLJM15hBntzLkqk4KNYdAqB7kF4STuh76cdI8RzAtAzBJSIsPq8eMp5Pp+THE94vi4xU/YWAlOkQANySSrpncPjCqRwkPlx6w7Rged7HU2kiC0sAbP2hxtLFHzNClyMuWCgxj3+Mu8PqcKCgagxZwq+zb2zfJKmSiRW66qd87KCy80IJWprrgsXBNnjJYd3tN7jP9dEYDnw8iCuFQHLL1RRklxwyefqDCR2rBZqa2ix3U6vEzp7wGODuC/VlmL7oMAP9Ws7zfeaK0wRpTOUr7Ru9pgb1t2+PnisDH0qp+ISVVd34uUuNFsEA4+qwGupDayKFaxmi1DTQk2DVbGCFcpzsARwuEVNgX1LaXiimhLVPKBVywOatoukpiQ1Ja0pqddaUsJWYAn9z2vNOf3FEuqV9SATA1obaK34LVEUTzDFChdO95arolwNBUaakaItXyu9KhFbI3rRfLY7t0gssLLHCQO/tCI2l7xwBsXFAlvi9iHixp4Nz+IkzrKgF6RpFmXxm7axbd7f2v3uWdj1wyTrZn4apEnopw3HveXwz7I0yrIoTqIoSYIkyVL7tct6v5dFUZolYeR3/Szp2v3O8cuAsHv0DImxTj5aAbCeEGGFwdoKX0BQVpBlLDmnawlxiAu7eYfEdswpr4M1sGSJhZZHCvd2F/NcFNiJdxS10XxSifd4rmMi71sKYZBH1dv5O7yAeL1zinaHimtz22Ppj56ZrWcziqOJ05S7ZnX98mA5f4X6klNSTAmlL02+RphYzMbU6Wk69eFPX7ez9zVGUxJubxZOH8dqcbb4Xy2H3uKi7rtUi+/3nustkQ2J71It3xJEFzMqTU46VW5g/BSJARIA6lN2ivxiL2QzCmVaLp7Pca4uZI2pno0dbQq3iQlwH+jymjsYR9gISVcm5ZLfX+AFZsWv2FU/l9r1zkcEKFojxbqYAG2M1DtUHpYBzXuDxYP0ayw0MjnM9sA/MmXghnz6UtQFRlCdLgjD+8Az7+ON1ox2CVi11oIMvL/Gb9Ik6g6D9iSdjtvxPE3a2SQL2t0wjMdxFie90ejzDkACsDkC818BkME+eEz6Vl8PXQ8KJtzKVIH6nkDSijdOnCNz8f366kigYP0kti6bymtIcNoV70bIE621Z8F/1Fr771ug6jdSKId/IpfD0Oatg3up3017WVjjpN1GnKZ+2u31eqayGuTToCDQ0NDAkh37kRyZI8CeC61ALgj4mWl4rLOVaHMJXZSLhB1jYWDogUOiTRMd1GZfMMe0VABudY83BoA58H7GADkRhc6Rr8GnwT9XuGhio0R/cHFL8tUlNDhWOIBZK6wk7HiPQd9pNxWc2Q/P3Y6O3hd3EKfJVq37gZdGiQ9NGuofpy3tqQYBQecDzZgcOqx5YFq3V4e0bgp+x4JbHehPVmcu09AZHdIFs7RcOQAM1Kv5XNY9QGDhGMQOv1xTRS7uKChyz7BwscaFIKaOfenofo/6EmGXaNNY8/A79g4+7lvOHR7wLf+n/93qqW51lAKMyz3sVmZrhNU9xs6VZvaDNiQ4R+MTJ4u0E0IMW0VOATN21TLzsze9N724HYfQ08b+ZNIeTsdxO50G3WQSTcbjSfBZxzjMSZakKDDbR0zfPn4J/I6ZZB1ljQPpYAnAPaZ0mv+mxDcpBRb7IwK9/kjkFaMOrbh8URBZjWCQtZJDhxlkhUzuh9wEaGMCiUFeQScLUXwYvM2Y4t/oAy+HmTpxwxgC5jg5qgbeHCaCsCwrKFySLWC6A1kWhmyQYQ9shPqVkGqCpCvopq02UaOxr2Y9JVKt7f5fcnbzZgdisyCM/VGYtadpr9uOpzGA2K7fa/tBNspSH2DsZHoYlhoc19p6flie3jmayNYXfDyy9YDpRPhmxottI+olLRM4t1Q3ZkBsh/8vE1bVJvqi6/j6TwhN3jTICvULPH8Pb5SfAHHCaMHFotuE/u0aCaQZ9DR/4DWTfMitlal1WtlmYRKe+YHj/G8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74F3YWIGAAAoGQAADwAAAAAAAAAAAAAAAAAsAgAAY2hhcnQvY2hhcnQueG1sUEsBAi0AFAAGAAgAAAAhAODhBGQTAQAANhsAABYAAAAAAAAAAAAAAAAAuwgAAGNoYXJ0L21lZGlhL2ltYWdlMS5ibXBQSwUGAAAAAAQABAD7AAAAAgoAAA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5"/>
  <p:tag name="FONTSIZE" val="32"/>
  <p:tag name="BULLETTYPE" val="ppBulletArabicPeriod"/>
  <p:tag name="ANSWERTEXT" val="What is a barn&#10;What is a house&#10;What is an apartment&#10;What is a cardboard box"/>
  <p:tag name="OLDNUMANSWERS" val="4"/>
  <p:tag name="ZEROBAS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0540D41938D4A47AB0DDB88AD9A5809"/>
  <p:tag name="SLIDEID" val="60540D41938D4A47AB0DDB88AD9A5809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400"/>
  <p:tag name="CHARTCOLORINDICES" val="16,41,46,10,9,53,46,9,5,16,10,3"/>
  <p:tag name="CHARTCOLORS" val="2"/>
  <p:tag name="AUTOADVANCE" val="True"/>
  <p:tag name="COUNTDOWNSECONDS" val="10"/>
  <p:tag name="TOTALRESPONSES" val="5"/>
  <p:tag name="RESPONSECOUNT" val="5"/>
  <p:tag name="SLICED" val="False"/>
  <p:tag name="RESPONSES" val="4;3;4;1;2;"/>
  <p:tag name="CHARTSTRINGSTD" val="1 1 1 2"/>
  <p:tag name="CHARTSTRINGREV" val="2 1 1 1"/>
  <p:tag name="CHARTSTRINGSTDPER" val="0.2 0.2 0.2 0.4"/>
  <p:tag name="CHARTSTRINGREVPER" val="0.4 0.2 0.2 0.2"/>
  <p:tag name="RESTORECOUNTDOWNTIMER" val="False"/>
  <p:tag name="ANSWERSALIAS" val="What is a glovebox?|smicln|What is the trunk?|smicln|What is the luggage rack?|smicln|What is a trailer?"/>
  <p:tag name="QUESTIONALIAS" val="The answer is: Put the suitcase in the boot of my car"/>
  <p:tag name="VALUES" val="Incorrect|smicln|Correct|smicln|In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ACF969AE79384F94B8322E909C6D4EFA&lt;/guid&gt;&#10;        &lt;description /&gt;&#10;        &lt;date&gt;9/19/2013 11:10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A5743F82909480E95B5D563C68DAE86&lt;/guid&gt;&#10;            &lt;repollguid&gt;1DC5653D4B7D462BA4075F0B0BD5FAC0&lt;/repollguid&gt;&#10;            &lt;sourceid&gt;7EF4E96E371A4B5F8E8D69404E75B902&lt;/sourceid&gt;&#10;            &lt;questiontext&gt;The answer is:“Put the suitcase in the boot of my car.”&lt;/questiontext&gt;&#10;            &lt;showresults&gt;True&lt;/showresults&gt;&#10;            &lt;responsegrid&gt;0&lt;/responsegrid&gt;&#10;            &lt;countdowntimer&gt;False&lt;/countdowntimer&gt;&#10;            &lt;correctvalue&gt;4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D293A34BBBB44E49DC57F738126A0A8&lt;/guid&gt;&#10;                    &lt;answertext&gt;What is a glovebox?&lt;/answertext&gt;&#10;                    &lt;valuetype&gt;-1&lt;/valuetype&gt;&#10;                &lt;/answer&gt;&#10;                &lt;answer&gt;&#10;                    &lt;guid&gt;B8D3A08FCBDF463EBE8C1F0726DB1E5E&lt;/guid&gt;&#10;                    &lt;answertext&gt;What is the trunk?&lt;/answertext&gt;&#10;                    &lt;valuetype&gt;1&lt;/valuetype&gt;&#10;                &lt;/answer&gt;&#10;                &lt;answer&gt;&#10;                    &lt;guid&gt;C36DEA40C76E4AE3AE838B39224EC004&lt;/guid&gt;&#10;                    &lt;answertext&gt;What is the luggage rack?&lt;/answertext&gt;&#10;                    &lt;valuetype&gt;-1&lt;/valuetype&gt;&#10;                &lt;/answer&gt;&#10;                &lt;answer&gt;&#10;                    &lt;guid&gt;CB87923BA21C41019344BCED568E2987&lt;/guid&gt;&#10;                    &lt;answertext&gt;What is a trailer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nqqQ/eoFAAA0GAAADwAAAGNoYXJ0L2NoYXJ0LnhtbOxYbW/bNhD+PmD/wRCwj6olW34T6hS2FG/FkiZI2g7YN1qibM4UqZF0Ynfof9/xRYrtBEmbeMCwLF9CH8kTeffc3cN7+25T0tYNFpJwNvbCN4HXwizjOWGLsffp48wfei2pEMsR5QyPvS2W3ruTH394m8XZEgl1XaEMt0AJk3E29pZKVXG7LbMlLpF8wyvMYK7gokQKfopFOxfoFpSXtN0Jgn7bKPGcAvQMBSUirN4vvmU/LwqS4ZRn6xIzZU8hMEUKLCCXpJLeCVwuRwqHoyBq3SA69gKvrYUUsYUVYOZ/urZCwdcsx3nCBQMz7qwvs3hCFRYMVCWcKfiau2f5TZYqkVitKz/jZQWHmxNK1NYcFw4IupMlh3u0rvCfayKwHHtZGNWGgOE9U5QkE1zyQr0BjW1rhdobWu2gPWx3nD/gsmEUS7Wl2F4oDDr6tu3mu+YIM0TpHGUrbZudxc3Su3m98dAYeldGxTmqLm7EyyE0X4Rjj6rQa6kNjPIVjOaLjpZ1tAxG+QpGKMvAE7DCDWoJzFtJs6ZbS7r1GrCqXQOWtoNeLenVkn4t6XutJSVsBZ7Q/7xWwekvVlCPLIJMDGhroLXiH4miOMUUK5w729tVFeVqIjDSCyna8rUymJwjkehA1GIYp0TYXTC2+xYA0AoizoozupaASZzbyRsktgmnvAZuaMUSC62P5Bu7y+Gfixw79U6iNnqdVOIKFxofWWwlhEFOUe+LD3gB2L1xKHKb8ktz2kPtj+6Zr+dzirvp3nlkdfly4Jy8RbHklOQzQulLE5FRJhbzhDo7zWYB/Gmrtnc+YyylT28Gzh6HZnG++E+aJQiGzzWLyS6AzccQ9grR0rWR++rNcjan0uSkY+UGxo+RGCABoJiyY+QXeyCbUSjTenFR4EydyZpfPJtH2RRuExNwILDlJXeUhrApktiVhyW/PcMLzPJf8XY/I8PMZwSMUrOmupiALEHqAyr3y4AE+TUWD8ovsdBV+p7uqSkD1+TLfVVnGEF1OiMM75KwLMYbbRkNCRi11oKMvb+S036vO5iEftqfJX5U9Hv+KB2F/qDTiZJoFPWG0+nXOzIFRf6A2D5BpsJdItWL9U0fPh4UTDiVqQL1OUGkDW9AnCFz8N366kRgYH0lti6bymtEsNsV70aJ/fqT3nLFWa/+R721e78Fqn4juVpaP3ddDkOb94769IPOsDeIBi7nH04M+5GprIb5NCwILDQxtORweaNHZgh42EIbkAsCODPk3x6iRJtzeFG4SLhbmBtKtgdItGmig9rAAHfMSgVET793Ep7Dg+lnDM8CROEVxdeAacDnCudNbJToDy4+kmx1DmTfKgdiZ5WVhB3OMXiD2UkFe3bD827maKTo5dmqdTv2+t1eAA8WFB+mLY1Uw4DgFQAPEzlxXNP63LnWzdUhrQny71hwawP9y9rMZRo6pxO6YFaWKUeAQXpRFBK7bBJaOgaxw8/XVJGzGwqG3HEsHKyBEMTUw1hqzvcolgg7R5vGm/vf2Nn4OLYcHB7AVvDT/7D6Plg1KcBA7mFYmakpVrcYOyjN7Q/tSABHg4mjRdoRKYatIsegGXfVchSMToenw8iPOv1TPwrS1J/Mksjvz8JBL+2mSZKGX3WMQ89gSfIcs13G9P2tiDBom67OQdbY0w6eAN5jSqf5b0p8k1JgsPtc1uPPRF4w6tiKyxc5kdUUmjorOXGcQVbI5H7ITVAHU0gM8gJeshDF+8HbPNn/jRg4TuIe9TrQ08hQNfYK6I7BsKygcEm2gE4HZFloOEGG3fMRiishVYqkK+jmWW2iRnNfvfSYTLX2+2sCu7mzI7GjsBMF087In/WHAz+aRUBiB8HQD8LRdNQPgMams/2w1OS4ttbzw1JX9eOCo4lsfcDHI1s3mI7U9JnzfNuoesmTCcAt1bVpltpG+MuUVbWL7r06nm6nN3nTMCsU57i4gjvKL8A4oePiYtFNwvvtEgmkF+jO9thrutqQWytT67SxzcAkPNPsP/kb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nqqQ/eoFAAA0GAAADwAAAAAAAAAAAAAAAAAsAgAAY2hhcnQvY2hhcnQueG1sUEsBAi0AFAAGAAgAAAAhAODhBGQTAQAANhsAABYAAAAAAAAAAAAAAAAAQwgAAGNoYXJ0L21lZGlhL2ltYWdlMS5ibXBQSwUGAAAAAAQABAD7AAAAigkAAA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3"/>
  <p:tag name="FONTSIZE" val="32"/>
  <p:tag name="BULLETTYPE" val="ppBulletArabicPeriod"/>
  <p:tag name="ANSWERTEXT" val="What is a glovebox?&#10;What is the trunk?&#10;What is the luggage rack?&#10;What is a trailer?"/>
  <p:tag name="OLDNUMANSWERS" val="4"/>
  <p:tag name="ZEROBAS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CBCC19BD35949BABF42EFE216C0C4B0"/>
  <p:tag name="SLIDEID" val="3CBCC19BD35949BABF42EFE216C0C4B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600"/>
  <p:tag name="CHARTCOLORINDICES" val="16,41,46,10,9,53,46,9,5,16,10,3"/>
  <p:tag name="CHARTCOLORS" val="2"/>
  <p:tag name="AUTOADVANCE" val="True"/>
  <p:tag name="COUNTDOWNSECONDS" val="10"/>
  <p:tag name="TOTALRESPONSES" val="4"/>
  <p:tag name="RESPONSECOUNT" val="4"/>
  <p:tag name="SLICED" val="False"/>
  <p:tag name="RESPONSES" val="-;3;4;1;2;"/>
  <p:tag name="CHARTSTRINGSTD" val="1 1 1 1"/>
  <p:tag name="CHARTSTRINGREV" val="1 1 1 1"/>
  <p:tag name="CHARTSTRINGSTDPER" val="0.25 0.25 0.25 0.25"/>
  <p:tag name="CHARTSTRINGREVPER" val="0.25 0.25 0.25 0.25"/>
  <p:tag name="RESTORECOUNTDOWNTIMER" val="False"/>
  <p:tag name="ANSWERSALIAS" val="What is playing chess?|smicln|What is playing billiards?|smicln|What is standing in line?|smicln|What is got ready to perform?"/>
  <p:tag name="QUESTIONALIAS" val="The answer is: We queued up for two hours. "/>
  <p:tag name="VALUES" val="Incorrect|smicln|Incorrect|smicln|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5EE481FBC3B3435F9BC2CFA9B4D64498&lt;/guid&gt;&#10;        &lt;description /&gt;&#10;        &lt;date&gt;9/19/2013 11:10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6C8EB96694349EBB93E90CF63CC38C3&lt;/guid&gt;&#10;            &lt;repollguid&gt;6B12712E29D34B15BBB792F5D3211E57&lt;/repollguid&gt;&#10;            &lt;sourceid&gt;1C1CAE021E8047E887CEBAE5210EF1FF&lt;/sourceid&gt;&#10;            &lt;questiontext&gt;The answer is:“We queued up for two hours.&quot;&lt;/questiontext&gt;&#10;            &lt;showresults&gt;True&lt;/showresults&gt;&#10;            &lt;responsegrid&gt;0&lt;/responsegrid&gt;&#10;            &lt;countdowntimer&gt;False&lt;/countdowntimer&gt;&#10;            &lt;correctvalue&gt;6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0F53DC993AF4715AD352EAC99F79B10&lt;/guid&gt;&#10;                    &lt;answertext&gt;What is playing chess?&lt;/answertext&gt;&#10;                    &lt;valuetype&gt;-1&lt;/valuetype&gt;&#10;                &lt;/answer&gt;&#10;                &lt;answer&gt;&#10;                    &lt;guid&gt;BFA18048C2A841EF879D8306DF540915&lt;/guid&gt;&#10;                    &lt;answertext&gt;What is playing billiards?&lt;/answertext&gt;&#10;                    &lt;valuetype&gt;-1&lt;/valuetype&gt;&#10;                &lt;/answer&gt;&#10;                &lt;answer&gt;&#10;                    &lt;guid&gt;ECB10165A5E34851B0575322E2C67EBC&lt;/guid&gt;&#10;                    &lt;answertext&gt;What is standing in line?&lt;/answertext&gt;&#10;                    &lt;valuetype&gt;1&lt;/valuetype&gt;&#10;                &lt;/answer&gt;&#10;                &lt;answer&gt;&#10;                    &lt;guid&gt;DC8A596375E24865B76AA20059A95EFE&lt;/guid&gt;&#10;                    &lt;answertext&gt;What is got ready to perform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16744448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CwfzgO8FAAA0GAAADwAAAGNoYXJ0L2NoYXJ0LnhtbOxYbW/bNhD+PmD/wRCwj6olW3Yso05hS/FWNGmCpu2AfaMlSuZMkRpJJ3aH/vcdX6TYTpC2iQfspfkS+kiejnfP3T3ky1ebinZusJCEs4kXvgi8DmYZzwkrJ96H93N/5HWkQixHlDM88bZYeq9Of/zhZTbOlkio6xpluANKmBxnE2+pVD3udmW2xBWSL3iNGcwVXFRIwU9RdnOBbkF5Rbu9IBh2jRLPKUBPUFAhwpr94mv286IgGU55tq4wU9YKgSlS4AG5JLX0TuFwOVI4jIOoc4PoxAu8rhZSxEorwMz/cG2Fgq9ZjvOECwZu3FlfZeMpVVgwUJVwpuBr7pzVV3mqQmK1rv2MVzUYtyCUqK0xFwwE3cmSwzk67/AfayKwnHhZGDWOgOE9V1QkE1zyQr0AjV3rhSYaWu1Jd9TtuXjAYcNoLNWWYnugMOjp03bb7xoT5ojSBcpW2jc7i9uld/N646Ez9K6MigtUX96I50NoUYYTj6rQ66gNjPIVjBZlT8t6WgajfAUjlGUQCVjhBo0E5q2kXdNvJP1mDXjVrgFP28GgkQwaybCRDL3OkhK2gkjof16n4PQXK2hGFkEmB7Q30Frx90RRnGKKFc6d7+2qmnI1FRjphRRt+VoZTC6QSHQiajGMUyLsLhjbfSUAtIaMs+KMriVgEud28gaJbcIpb4AbWrHEQusj+cbucvjnIsdOvZOojV4nlXiHC42PbGwlhEFNUa+Lt7gE7N44FLlN+ZWx9lD7o3sW68WC4n66Z4+sr54PnNOXaCw5JfmcUPrcQmSUiXKRUOen+TyAP+3V7s5njKe09Wbg/HHoFheL727ZR4upLoDNxxD2b0VLEIyeipa+zdz/pFu+JYnOF1SamnSs2sD4MQoDFAA0puwY9cUaZCsKZVovLgqcqXPZ8Isn8yhbwm1hAg4EvrzijtIQNkMSu/aw5LfnuMQsf4O3+xUZZj4iYJSaNTXNBGQJUm9Rtd8GJMivsXhQfoWF7tL3dM9MG7gmn+6rOscIutM5YXiXhGVjvNGe0ZCAUWctyMT7MzkbDvon09BPh/PEj4rhwI/TOPRPer0oieJoMJrNPt+RKWjyB8T2C2Qq3CVSg7E+6cPmQcMEq0wXaOwEkXa8AXGGjOG7/dWJwMH6SGxdtZ3XiGC3a96tEvv1L0bLNWe9+m+N1u75SlT/SnK1tHHuuxqGNq8d9RnEOhj9ILK4O5wYxkPTWQ3zaVkQeGhqaMnh8laPzBDwsFI7kAsCODPk3xpRoc0F3ChcJtwtzA0l2wMk2rTZQa2BEI55pYDo6ftOwnO4MP2M4VqAKNyi+BowDfhc4bzNjQr9zsV7kq0ugOxb5UDsrLKKsMM5BncwO6lgz2563s0cjRQ9v1p1bifesD8I4MKCxodlSyPVMCC4BcDFRE4d17Qxd6F1c01Ka4L8Gxbc+kD/sj5zlYYu6JSWzMoy5QgwSC+LQmJXTUJLxyB3+MWaKnJ+Q8GRO4EFw1oIQU49jKXWvkexRNgF2rTR3P/GzsbHseXg8AC2gp++w+rbYNWWAAO5h2FlpmZY3WLsoLSwP3QgARwtJo6WaUekGLaLHINm3HXLOIjPRmejyI96wzM/CtLUn86TyB/Ow5NB2k+TJA0/6xyHN4MlyXPMdhnTtz9FhEHXvOocVI097RAJ4D2mdZr/psW3JQUGu9dlPf5I5CWjjq24epETWc/gUWclp44zyBqZ2g+1CfpgCoVBXsJNFrJ4P3nbK/s/EQPHKdzxoAdvGhmqJ14Br2MwrGpoXJKV8NIBVRYenKDC7sUIjWshVYqka+jmWm2yRnNfvfSYTLWJ+/8J7ObMjsTGYS8KZr3Ynw9HJ340j4DEngQjPwjjWTwMgDml8/201OS48dbT01J39eOCo81sbeDjma0fmI706LPg+bZV9ZwrE4BbqmvzWGofwp+nrG5CdO/W8eXn9LZuGmaFxjku3sEZ5SdgnPC04HLRTcL97QoJpBfol+2J175qQ22tTa/TzjYDU/DMY//pXwA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ALB/OA7wUAADQYAAAPAAAAAAAAAAAAAAAAACwCAABjaGFydC9jaGFydC54bWxQSwECLQAUAAYACAAAACEA4OEEZBMBAAA2GwAAFgAAAAAAAAAAAAAAAABICAAAY2hhcnQvbWVkaWEvaW1hZ2UxLmJtcFBLBQYAAAAABAAEAPsAAACPCQAAAAA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105"/>
  <p:tag name="FONTSIZE" val="32"/>
  <p:tag name="BULLETTYPE" val="ppBulletArabicPeriod"/>
  <p:tag name="ANSWERTEXT" val="What is playing chess?&#10;What is playing billiards?&#10;What is standing in line?&#10;What is got ready to perform?"/>
  <p:tag name="OLDNUMANSWERS" val="4"/>
  <p:tag name="ZEROBASED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FD6DC3805EC4D8CBE7E46C637CF5428"/>
  <p:tag name="SLIDEID" val="7FD6DC3805EC4D8CBE7E46C637CF542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800"/>
  <p:tag name="CHARTCOLORS" val="2"/>
  <p:tag name="AUTOADVANCE" val="True"/>
  <p:tag name="COUNTDOWNSECONDS" val="10"/>
  <p:tag name="ANSWERSALIAS" val="What is a pencil?|smicln|What is an eraser?|smicln|What is a glove?|smicln|What is a tire?"/>
  <p:tag name="CHARTCOLORINDICES" val="16,41,46,10,9,53,46,9,5,16,10,3"/>
  <p:tag name="RESTORECOUNTDOWNTIMER" val="False"/>
  <p:tag name="QUESTIONALIAS" val="The answer is: Excuse me, could you pass  me a rubber? "/>
  <p:tag name="VALUES" val="Incorrect|smicln|Correct|smicln|Incorrect|smicln|Incorrect"/>
  <p:tag name="TOTALRESPONSES" val="14"/>
  <p:tag name="RESPONSECOUNT" val="14"/>
  <p:tag name="SLICED" val="False"/>
  <p:tag name="RESPONSES" val="2;2;1;3;4;1;2;3;2;4;4;3;1;2;"/>
  <p:tag name="CHARTSTRINGSTD" val="3 5 3 3"/>
  <p:tag name="CHARTSTRINGREV" val="3 3 5 3"/>
  <p:tag name="CHARTSTRINGSTDPER" val="0.214285714285714 0.357142857142857 0.214285714285714 0.214285714285714"/>
  <p:tag name="CHARTSTRINGREVPER" val="0.214285714285714 0.214285714285714 0.357142857142857 0.214285714285714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DF063660AEB340CFB1FA63B2B18F1ECE&lt;/guid&gt;&#10;        &lt;description /&gt;&#10;        &lt;date&gt;9/19/2013 11:10:0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362FC3A865B4334AE4FED7DB26BA437&lt;/guid&gt;&#10;            &lt;repollguid&gt;E9F014B7DD6C496FB384D9EADBA908EB&lt;/repollguid&gt;&#10;            &lt;sourceid&gt;7AE5D9D4DF3446AAAE3E94DA7C7AC002&lt;/sourceid&gt;&#10;            &lt;questiontext&gt;The answer is:“Excuse me, could you pass me a rubber?&quot;&lt;/questiontext&gt;&#10;            &lt;showresults&gt;True&lt;/showresults&gt;&#10;            &lt;responsegrid&gt;0&lt;/responsegrid&gt;&#10;            &lt;countdowntimer&gt;False&lt;/countdowntimer&gt;&#10;            &lt;correctvalue&gt;8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FBBCCDEFAE84E80A80485A6BFD8FC8D&lt;/guid&gt;&#10;                    &lt;answertext&gt;What is a pencil?&lt;/answertext&gt;&#10;                    &lt;valuetype&gt;-1&lt;/valuetype&gt;&#10;                &lt;/answer&gt;&#10;                &lt;answer&gt;&#10;                    &lt;guid&gt;88F85C2BD0BB4A1E8A7854343379C4DA&lt;/guid&gt;&#10;                    &lt;answertext&gt;What is an eraser?&lt;/answertext&gt;&#10;                    &lt;valuetype&gt;1&lt;/valuetype&gt;&#10;                &lt;/answer&gt;&#10;                &lt;answer&gt;&#10;                    &lt;guid&gt;62C296EADD154427B41DE806C8592DD3&lt;/guid&gt;&#10;                    &lt;answertext&gt;What is a glove?&lt;/answertext&gt;&#10;                    &lt;valuetype&gt;-1&lt;/valuetype&gt;&#10;                &lt;/answer&gt;&#10;                &lt;answer&gt;&#10;                    &lt;guid&gt;B0514747EBAA4C6580398D6884B44DF0&lt;/guid&gt;&#10;                    &lt;answertext&gt;What is a tire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bleC7O4FAAA0GAAADwAAAGNoYXJ0L2NoYXJ0LnhtbOxY32/bNhB+H7D/wRCwR9WSLcuWUWewpXgrljRB03bA3miJsjlTpEbSid2h//uOP6TYTpB2iQcM6/IS+kiejsfv7j7e6x+3Fe3cYiEJZxMvfBV4HcxyXhC2nHgf3s/9kdeRCrECUc7wxNth6f149v13r/NxvkJC3dQoxx1QwuQ4n3grpepxtyvzFa6QfMVrzGCu5KJCCn6KZbcQ6A6UV7TbC4K4a5R4TgF6hoIKEdbsF1+zn5clyXHG802FmbJWCEyRAg/IFamldwaHK5DCYRJEnVtEJ17gdbWQIra0Asz8DzdWKPiGFbhIuWDgxr31VT6eUoUFA1UpZwq+5s5ZfZWnKiTWm9rPeVWDcQtCidoZc8FA0J2uOJyj8w7/sSECy4mXh1HjCBg+cEVFcsElL9Ur0Ni1XmhuQ6sddkfdnrsPOGwYjaXaUWwPFAY9fdpu+11jwhxRukD5Wvtmb3G79H5ebzx2ht6VU3GJ6qtb8XIILZbhxKMq9DpqC6NiDaPFsqdlPS2DUbGGEcpzuAlY4QaNBOatpF3TbyT9Zg141a4BT9vBoJEMGkncSGKvs6KEreEm9D+vU3L6sxU0I4sgEwPaG2ij+HuiKM4wxQoXzvd2VU25mgqM9EKKdnyjDCYXSKQ6ELUYxhkRdheM7b4lALSGiLPinG4kYBIXdvIWiV3KKW+AG1qxxELrI8XW7nL456LATr2TqK1eJ5V4h0uNj3xsJYRBTlFvyrd4Cdi9dShym4prY+2x9if3LDaLBcX97MAeWV+/HDhnr9FYckqKOaH0pYnIKBPLRUqdn+bzAP60V7t7nzGe0tabgfPHsVvcXfwn3RIEo+e6xWQXwOZTCPsG0dK3kfvNu+ViQaXJSafKDYyfIjFAAkBjyk6RX6xBNqNQpvXissS5upANv3g2j7Ip3CYm4EDgy2vuKA1hMySxKw8rfneBl5gVv+DdYUaGmY8IGKVmTU0xAVmK1FtUHZYBCfIbLB6VX2Ohq/QD3TNTBm7Ip4eqLjCC6nRBGN4nYfkYb7VnNCRg1NkIMvH+TM/jQX84Df0snqd+VMYDP8mS0B/2elEaJdFgNJt9vidTUOSPiO0XyFS4T6QGY33Sx82DgglWmSrQ2Aki7XgD4hwZw/frqxOBg/WR2KZqK68RwW5XvFsl9utfvC1XnPXqf/S29s+3RPWvpFAre899l8PQ9o2jPtEwTAZxv+dsu5+Ig14SJkk/NpXVMJ+WBYGHpoaW3C8/0iNzBDxsqR3IBQGcGfJvjajQ9hJeFC4S7hcWhpIdABJt2+igNjDgOuaVAqKn3zspL+DB9BOGZwGi8IriG8A04HONizY2KvQ7F+9Jvr4Esm+VA7GzyirCjucYvMHspII9++F5P3MyUvTybNW5m3hxfxDAgwWNj9OWRqphQPAKgIeJnDqueXC1bq4JaU2Qf8OCWx/oX9ZnLtPQBZ3SJbOyXDkCDNKrspTYZZPQ0jGIHX65oYpc3FJw5N7FgmEthCCmjrF0ZN+TWCLsEm3b2zz8xt7Gp7Hl4PAItoIf/ofV18LqKAUYyD0OKzM1w+oOYwelhf2hLxLA0WLiZJF2Qophq8gpaMZ9tUyC5Hx0Por8qBef+1GQZf50nkZ+PA+Hg6yfpWkWftYxDj2DFSkKzPYZ099vRYRB13R1jrLGgXa4CeA9pnSa/6bEtykFBvvPZT3+SOQVo46tuHxREFnPoKmzllPHGWSNTO6H3AR1MIPEIK/gJQtRfBi87ZP934iB0yTuZNCDnkaO6olXQncMhlUNhUuyJXQ6IMtCwwky7MEdoXEtpMqQdAXdPKtN1Gjuq5eekqk29/4tgd2c2ZHYJOxFwayX+PN4NPSjeQQkdhiM/CBMZkkcAI3N5odhqclx463nh6Wu6qcFRxvZ2sCnI1s3mE7U9FnwYteqesmTCcAt1Y1pltpG+MuU1c0VPXh1fLmd3uZNw6zQuMDlOzij/ASMEzouLhbdJLzfrpFAeoHubE+8tqsNubU2tU472wxMwjPN/rO/AAAA//8DAFBLAwQUAAYACAAAACEA4OEEZBMBAAA2GwAAFgAAAGNoYXJ0L21lZGlhL2ltYWdlMS5ibXDslk0KwjAQheMFXBe8gEuh0AO494Dex6XHCYGuavyDMshHZyZVFxOa0vAy742fWeR4GnbpMYb63td5eM1N6urXc1y2Kd3ne0wxgkAjAqWURk4KGwjNOSuMGm2FUJAahX+wgdB0nr7wiJ6iH8E8+AggYrmcz7XvbY+IUC3hPNuaqVWqBsTm6EcAEUvg0ymHcLYtox/mFnzMfAAde3pUCAXJk8i1EAoSe3pUCAXJk8i1EAoSe3pUCAXJk8i1ECouKqolh4Ia/QCcKgUfMx/zfVVbOO8Q/i+trXl/9MPoFvJRXp+7ua35G85P9FOpBh8+WsAHJPb0qBAKkieRayF0HEeuXUP9SegaPyQ8/4HADQAA//8DAFBLAQItABQABgAIAAAAIQAncm1TAQEAANABAAATAAAAAAAAAAAAAAAAAAAAAABbQ29udGVudF9UeXBlc10ueG1sUEsBAi0AFAAGAAgAAAAhABmqkvPRAAAAswEAAAsAAAAAAAAAAAAAAAAAMgEAAF9yZWxzLy5yZWxzUEsBAi0AFAAGAAgAAAAhAG5XguzuBQAANBgAAA8AAAAAAAAAAAAAAAAALAIAAGNoYXJ0L2NoYXJ0LnhtbFBLAQItABQABgAIAAAAIQDg4QRkEwEAADYbAAAWAAAAAAAAAAAAAAAAAEcIAABjaGFydC9tZWRpYS9pbWFnZTEuYm1wUEsFBgAAAAAEAAQA+wAAAI4JAAAAAA=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9"/>
  <p:tag name="FONTSIZE" val="32"/>
  <p:tag name="BULLETTYPE" val="ppBulletArabicPeriod"/>
  <p:tag name="ANSWERTEXT" val="What is a pencil?&#10;What is an eraser?&#10;What is a glove?&#10;What is a tire?"/>
  <p:tag name="OLDNUMANSWERS" val="4"/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5AF67E8C4EC4EF8B941B2EA2EED661D"/>
  <p:tag name="SLIDEID" val="85AF67E8C4EC4EF8B941B2EA2EED661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1000"/>
  <p:tag name="CHARTCOLORINDICES" val="16,41,46,10,9,53,46,9,5,16,10,3"/>
  <p:tag name="CHARTCOLORS" val="2"/>
  <p:tag name="AUTOADVANCE" val="True"/>
  <p:tag name="COUNTDOWNSECONDS" val="10"/>
  <p:tag name="TOTALRESPONSES" val="5"/>
  <p:tag name="RESPONSECOUNT" val="5"/>
  <p:tag name="SLICED" val="False"/>
  <p:tag name="RESPONSES" val="2;3;4;1;2;"/>
  <p:tag name="CHARTSTRINGSTD" val="1 2 1 1"/>
  <p:tag name="CHARTSTRINGREV" val="1 1 2 1"/>
  <p:tag name="CHARTSTRINGSTDPER" val="0.2 0.4 0.2 0.2"/>
  <p:tag name="CHARTSTRINGREVPER" val="0.2 0.2 0.4 0.2"/>
  <p:tag name="RESTORECOUNTDOWNTIMER" val="False"/>
  <p:tag name="ANSWERSALIAS" val="What is a diaper?|smicln|What is a bottle?|smicln|What is clothing?|smicln|What is diet?"/>
  <p:tag name="VALUES" val="Correct|smicln|Incorrect|smicln|Incorrect|smicln|Incorrect"/>
  <p:tag name="QUESTIONALIAS" val="The answer is: It’s time to change the baby’s nappy! 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6D4836CCEB57452E83D071B789C125CF&lt;/guid&gt;&#10;        &lt;description /&gt;&#10;        &lt;date&gt;9/19/2013 11:10:0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C10321C0CA4CC4BCF7CDD51A1B68EA&lt;/guid&gt;&#10;            &lt;repollguid&gt;1696E4A7B8064127B0ECB0DCD947383A&lt;/repollguid&gt;&#10;            &lt;sourceid&gt;1AF6E47214FE4D7DA978077822C8D4ED&lt;/sourceid&gt;&#10;            &lt;questiontext&gt;The answer is:“It’s time to change the baby’s nappy! “&lt;/questiontext&gt;&#10;            &lt;showresults&gt;True&lt;/showresults&gt;&#10;            &lt;responsegrid&gt;0&lt;/responsegrid&gt;&#10;            &lt;countdowntimer&gt;False&lt;/countdowntimer&gt;&#10;            &lt;correctvalue&gt;10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FB298CDEE7345A6AC28AE88864707E1&lt;/guid&gt;&#10;                    &lt;answertext&gt;What is a diaper?&lt;/answertext&gt;&#10;                    &lt;valuetype&gt;1&lt;/valuetype&gt;&#10;                &lt;/answer&gt;&#10;                &lt;answer&gt;&#10;                    &lt;guid&gt;4A39F76FF73342BEB6A0A89F757C244F&lt;/guid&gt;&#10;                    &lt;answertext&gt;What is a bottle?&lt;/answertext&gt;&#10;                    &lt;valuetype&gt;-1&lt;/valuetype&gt;&#10;                &lt;/answer&gt;&#10;                &lt;answer&gt;&#10;                    &lt;guid&gt;EBFCED0B98614FB5BB82C8E4FD65B15B&lt;/guid&gt;&#10;                    &lt;answertext&gt;What is clothing?&lt;/answertext&gt;&#10;                    &lt;valuetype&gt;-1&lt;/valuetype&gt;&#10;                &lt;/answer&gt;&#10;                &lt;answer&gt;&#10;                    &lt;guid&gt;6ED4D16AF19D45CCB1ACCC7AC7A652C1&lt;/guid&gt;&#10;                    &lt;answertext&gt;What is diet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16744448,-65536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ZbEYaFUGAAAqGQAADwAAAGNoYXJ0L2NoYXJ0LnhtbOxZW2/bNhR+H7D/YAjYo2JdbcuoU/gSb8WSJkjSDtgbLdGyZorUSDqxO/S/7/AiRXaDtE1cYFj7FPrw8Ij8zu0j8+r1tiSdO8xFwejI8U88p4NpyrKC5iPn3e3cHTgdIRHNEGEUj5wdFs7r059/epUO0xXi8qZCKe6AESqG6chZSVkNu12RrnCJxAmrMIW5JeMlkvCT592Mo3swXpJu4Hm9rjbiWAPoGQZKVNB6Pf+S9Wy5LFI8Y+mmxFSaXXBMkAQExKqohHMKh8uQxH7iRZ07REaO53SVkCCaGwGm7rsbI+RsQzOcTRmnAGNLv0yHYyIxp2BqyqiEr9lzll+EVIn4elO5KSsr2NyiIIXc6e3CBsH2dMXgHJ1r/Pem4FiMnNSPaiBg+AkUZZFyJthSnoDFrkGh9oYy2+8OuoH1BxzWj4ZC7gg2B/K9QJ2223xXb2GOCFmgdK2waSk3qg/zauEhGGpVSvgFqi7v+MtDaJH7I4dI3+nILYyyNYwWeaBkgZLBKFvDCKUpeAI07KCWwLyRNDphLQlrHUDV6ADSZhDXkriW9GpJz+msSEHX4An1x+ksGfnNCOqRiSCdAwoNtJHstpAEzzDBEmcWe6NVESbHHCOlSNCObaQalYhuEDlvfpuZW8RzLM3ygkJcGhPbC5ZZh+Isx0a4e0y4tZ8+ifpBksRe4nl+L+x7/pmrvZsOd0YjOImCMPKTJPQCL479lsa90fBOkl4I81EchqAQx0nPfHhVzw+SMOwlcRB6fS+J+2a+e3g2EDwce4H4VJUfBQGMZwU3xmBsjOeQlhXUGSNOyUZAJuLMTN4hvpsywup09Y1YYK7sFZk9vc16xjNszVuJ3Co9Ifk1XqqsSIdGUlCopPLN8i3OIWPvLNR2UXald3to/ck1i81iQXA4s0jZbVZXL0+X01doKBgpsnlByEvLrzbG88WU1Dh5A8/T5+62PqORErB7PbB4HMJiffG/hGU+B1SeB4vNuh+w7CdRaFLiu4flfEGErknHqg2UHaMwQHFEQ0KPUV/MhlS1VRaVXbxc4lSei5pVPZs9mhJuChMwP8DyilkiV9AJErZRihW7P8c5ptnv2HY/W9rVzHsEPFpxxbqZgGyK5FtU7rcBpXuD+aPyK8wVN9mv9qA/0W3gpvjwqalzjKA7nRcUt6lnOsRbhYwKCRh1NrwYOf9Mz3px2B/77qw3n7rRshe7ySzx3X4QRNMoieLBZPLxgUICtTmg85+hkH6bPsZDg9dj24OGCbvSXaDeJ4gU8DqIU6Q33u6vVgQAqyPRTdl0Xi2C1bZ5N0a+0FstD35Tb7XPl6PqjyKTlv+Etoah7RtL+OIk9oEvmU4BrPBgop/oZgAW2ywIEBprWnKo3tgRKQL2mSsAGS8gzvSVxwRbibYXcI+ymfCgmGkiuheQaNtkBzHVF9wxLyXQW3XLmwLFHDm/YiCdiMDdkW0gpiE+1zhrcqNEfzF+W6TrC7jiGONAZ42xsqCHcxRunmZSwpp2ej7MqOx98R3iONWqcz9yemHswTUNDQ/LlopUzYDg7gPXMTG2XNP43LrWztUpra4Ff2LODAbql8HMVhqyIGOSUyNLpSXAIL1cLkV9C/DraKLsYkNkcX5HAMiWY2FjTQhBTj0eS83+noylgl6gbePN/W+0Fj4dWzYcHokt75cfYfV1YdWUAB1yj4eVnppgeY+xDaWF+aEcCcHRxMTRMu2IFMN0kWPQjIdumXjJ2eBsELlR0DtzI282c8fzaeT25n4/noWz6XTmf1Q5Di8lqyLLMG0zpq9/gPG9rn7LOqgae9Y1+zGtE/iPbfFNSYFB+5FAjd8X4pISy1ZsvcgKUU3gKWstxpYziArp2g+1CdjGDAqDuISbLGTxfvI2DxX/xRh4Oc1UhRueIeAlJ0XVyFnCmyAMywoal6A5vO9AlYVnNqiwez5Cw4oLOUPCNnR9rdZZ8y2Yau337ynY9ZktiU38IPImQeLOe4O+G80jILF9b+B6fjJJeh7Q2Nl8Py0VOa7Ren5aHj84msxWG3w6s9UD05H4zYJlu8bUS65MENxC3ugnYvP8/zJjVe2iT24dn/8nQlM3NbNCwwwvr+GM4gMwTniIsrloJ+H+doU4UgrqPX/kNG/5cLOsdK9TYOuBLnj6Xxyn/wI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BlsRhoVQYAACoZAAAPAAAAAAAAAAAAAAAAACwCAABjaGFydC9jaGFydC54bWxQSwECLQAUAAYACAAAACEA4OEEZBMBAAA2GwAAFgAAAAAAAAAAAAAAAACuCAAAY2hhcnQvbWVkaWEvaW1hZ2UxLmJtcFBLBQYAAAAABAAEAPsAAAD1CQAAAAA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7"/>
  <p:tag name="FONTSIZE" val="32"/>
  <p:tag name="BULLETTYPE" val="ppBulletArabicPeriod"/>
  <p:tag name="ANSWERTEXT" val="What is a diaper?&#10;What is a bottle?&#10;What is clothing?&#10;What is diet?"/>
  <p:tag name="OLDNUMANSWERS" val="4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35BBBADC392461F986334CF1825BFDF"/>
  <p:tag name="SLIDEID" val="735BBBADC392461F986334CF1825BFD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Answer"/>
  <p:tag name="CORRECTPOINTVALUE" val="200"/>
  <p:tag name="ANSWERSALIAS" val="Who is Shakespeare?|smicln|Who is Henry Miller?|smicln|Who is John Steinbeck?|smicln|Who is J.D. Salinger?"/>
  <p:tag name="CHARTCOLORINDICES" val="16,41,46,10,9,53,46,9,5,16,10,3"/>
  <p:tag name="CHARTCOLORS" val="2"/>
  <p:tag name="AUTOADVANCE" val="True"/>
  <p:tag name="COUNTDOWNSECONDS" val="10"/>
  <p:tag name="RESTORECOUNTDOWNTIMER" val="False"/>
  <p:tag name="VALUES" val="Correct|smicln|Incorrect|smicln|Incorrect|smicln|Incorrect"/>
  <p:tag name="TOTALRESPONSES" val="14"/>
  <p:tag name="RESPONSECOUNT" val="14"/>
  <p:tag name="SLICED" val="False"/>
  <p:tag name="RESPONSES" val="3;1;2;2;1;1;3;1;1;1;4;1;3;3;"/>
  <p:tag name="CHARTSTRINGSTD" val="7 2 4 1"/>
  <p:tag name="CHARTSTRINGREV" val="1 4 2 7"/>
  <p:tag name="CHARTSTRINGSTDPER" val="0.5 0.142857142857143 0.285714285714286 0.0714285714285714"/>
  <p:tag name="CHARTSTRINGREVPER" val="0.0714285714285714 0.285714285714286 0.142857142857143 0.5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4CA4AA26EDDE45DC8CBCDC7FAA3F5380&lt;/guid&gt;&#10;        &lt;description /&gt;&#10;        &lt;date&gt;9/19/2013 11:10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18AB247CFF4875B0FF87D4C14EF549&lt;/guid&gt;&#10;            &lt;repollguid&gt;226E1C6F20A542F3BE5854B728841565&lt;/repollguid&gt;&#10;            &lt;sourceid&gt;9EF8E5712ED24431AC900A0768A9EDFF&lt;/sourceid&gt;&#10;            &lt;questiontext&gt;The answer isHe wrote Julius Caesar, Macbeth, and Hamlet. &lt;/questiontext&gt;&#10;            &lt;showresults&gt;True&lt;/showresults&gt;&#10;            &lt;responsegrid&gt;0&lt;/responsegrid&gt;&#10;            &lt;countdowntimer&gt;False&lt;/countdowntimer&gt;&#10;            &lt;correctvalue&gt;2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B200BE6F0C749AEBDD5647863F73D3A&lt;/guid&gt;&#10;                    &lt;answertext&gt;Who is Shakespeare?&lt;/answertext&gt;&#10;                    &lt;valuetype&gt;1&lt;/valuetype&gt;&#10;                &lt;/answer&gt;&#10;                &lt;answer&gt;&#10;                    &lt;guid&gt;715CA49DC3AE4C86B819AF8EB6AE1225&lt;/guid&gt;&#10;                    &lt;answertext&gt;Who is Henry Miller?&lt;/answertext&gt;&#10;                    &lt;valuetype&gt;-1&lt;/valuetype&gt;&#10;                &lt;/answer&gt;&#10;                &lt;answer&gt;&#10;                    &lt;guid&gt;006FEF24D5C342319EC33B08A4A1F73E&lt;/guid&gt;&#10;                    &lt;answertext&gt;Who is John Steinbeck?&lt;/answertext&gt;&#10;                    &lt;valuetype&gt;-1&lt;/valuetype&gt;&#10;                &lt;/answer&gt;&#10;                &lt;answer&gt;&#10;                    &lt;guid&gt;98E17B7ECC83463A988B47BF171CB7C5&lt;/guid&gt;&#10;                    &lt;answertext&gt;Who is J.D. Salinger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16744448,-65536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Scge4VgGAAAmGQAADwAAAGNoYXJ0L2NoYXJ0LnhtbOxZW2/bNhR+H7D/YAjYo2LJutgy6hS+xFuxpAmatAP2Rku0rJkiNZJO7A797zu8SJGdIM0SFxi2PoU+hzwiz/U7J2/ebkvSucVcFIyOHP/EczqYpiwraD5yPt7M3YHTERLRDBFG8cjZYeG8Pf3xhzfpMF0hLq8rlOIOCKFimI6clZTVsNsV6QqXSJywClPgLRkvkYSfPO9mHN2B8JJ0e54Xd7UQxwpALxBQooLW5/lzzrPlskjxjKWbElNpbsExQRI0IFZFJZxTeFyGJPYTL+zcIjJyPKeriATR3BAwdT9eGyJnG5rhbMo4BTW29pfpcEwk5hRETRmV8DX7zvJZmioRX28qN2VlBZdbFKSQO31duCDInq4YvKPzAf+5KTgWIyf1w1oRsHygirJIORNsKU9AYtdoobaGEtvvDro9aw94rB8OhdwRbB7kez312m7zXX2FOSJkgdK10k1rc7P1nq8OHipDnUoJv0DV5S1/vQstcn/kEOk7HbmFVbaG1SLvKVpP0WCVrWGF0hQsATvsoqYA31CaPUFNCeo9oFWzBzRtFlFNiWpKXFNip7MiBV2DJdQfp7Nk5BdDqFfGg3QMKG2gjWQ3hSR4hgmWOLO6N7sqwuSYY6Q2ErRjG6lWJaIbRM6b34Zzg3iOpTleUPBLI2J7wTJrUJzl2BB3jxG39tMnfhgkQa8XhkHshb0zV9s2He4Mf3DS74WB7/fDQT9IBvf8O8P3TpI4SJIgjIIgivwoSmLz0VXNHyRBECdRL/D6XhL1Db97+C4g3D95gfhUpR71fFjPCm6EwdoIzyEkK8gxhpySjYAoxJlh3iK+mzLC6lD1DVlgruQVmX25jXjGM2zFW4rcqn1C8g94qSIiHRpKQSGLynfL9ziHaL21araHsit920PpT55ZbBYLgoOZ1ZS9ZnX1+lA5fYOGgpEimxeEvDb1amE8X0xJrSdv4Hn63d3WZ7SmBNxeL6w+DtVibfGfVMt8Dlp5mVpszH1Xy34QBSYk/vdqOV8QoXPSsXIDZcdIDJAc0ZDQY+QXcyGVbZVEJRcvlziV56JGVC9GjiaFm8QEqA90ecUsiCvoBAlbJMWK3Z3jHNPsV2xrn03tivMJAYZWOLEuJkCbIvkelftlQO29xvxR+hXmCpfsZ3vYP9Fl4Lr4/FDUOUZQnc4LituwMx3irdKMcglYdTa8GDl/Tc/iKOiPfXcWz6duuIwjN5klvtuH2j4NkzAaTCZf7uEjwJoDKP8V+Oi3oWM0NPp67HpQMOFWugrU9wSSUrx24hTpi7frqyWBgtWT6KZsKq8mwWlbvBshz7RWy4Lf1Frt9+Wo+q3IpMU/gc1haPvOgr2wHwaBHw8GJrm1GHEEBoxizQCJbRQEGhprWNLavi9HpAiQZ64UyHgBfqbbHeNsJdpeQA9lI+F+Y6ZB6J5Dom0THcRcEMwxLyVAW9XhTQFejpyfMQBORKBvZBvwafDPNc6a2CjRH4zfFOn6AtobIxygrBFWFvSQR6HrNEwJZ9rhec9R0fvq/uE42apzN3LiIPKgRUPDw7SlPFUjIOh7oBUTY4s1w7ZpLa8OadUS/I45MzpQv4zObKYhCzImOTW0VFoADNTL5VLUHYBvcAfEDrvYEFmc3xJQZMuwcLHGhSCmHvjS/v2e9KWCXqBtY839b7QOPu1b1h0e8S3vp+9u9Wy32k8B2uUedyvNmmB5h7F1pYX5oQwJztH4xNEi7YgQw1SRY8CM+2qZeMnZ4GwQumEvPnNDbzZzx/Np6MZzvx/Ngtl0OvO/qBiHKcmqyDJM24jpnw9ffK+r51gHWWNPukY/pnQC/rElvkkpsGgPCNT6UyEuKbFoxeaLrBDVBMZYazG2mEFUSOd+yE2ANmaQGMQldLIQxfvB2wwp/o0+8HqYqRI3jCFgipOiauQsYR4Iy7KCwiVoDrMdyLIwYoMMu2cjNKy4kDMkbEHXbbWOmm+BVGu7/5+cXb/ZgtjE74XepJe483jQd8N5CCC27w1cz08mCcynknA23w9LBY5rbb08LI/vHE1kqws+HdlqwHQkfLNg2a4R9ZqWCZxbyGs9Hjaj/9cJq2oTPeg6vv4PhCZvamSFhhlefoA3is+AOGEQZWPRMqF/u0IcqQ1qlj9ymjk+dJaVrnVK2XqhE57+98bp3wA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BJyB7hWAYAACYZAAAPAAAAAAAAAAAAAAAAACwCAABjaGFydC9jaGFydC54bWxQSwECLQAUAAYACAAAACEA4OEEZBMBAAA2GwAAFgAAAAAAAAAAAAAAAACxCAAAY2hhcnQvbWVkaWEvaW1hZ2UxLmJtcFBLBQYAAAAABAAEAPsAAAD4CQAAAAA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5"/>
  <p:tag name="FONTSIZE" val="32"/>
  <p:tag name="BULLETTYPE" val="ppBulletArabicPeriod"/>
  <p:tag name="ANSWERTEXT" val="Who is Shakespeare?&#10;Who is Henry Miller?&#10;Who is John Steinbeck?&#10;Who is J.D. Salinger?"/>
  <p:tag name="OLDNUMANSWERS" val="4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9702AA94C90493B8B5FD9F3B277DEA5"/>
  <p:tag name="SLIDEID" val="09702AA94C90493B8B5FD9F3B277DEA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Answer"/>
  <p:tag name="CORRECTPOINTVALUE" val="400"/>
  <p:tag name="ANSWERSALIAS" val="What is the Capital?|smicln|What is the Pentagon?|smicln|What is Mount Rushmore?|smicln|What is the White House?"/>
  <p:tag name="CHARTCOLORINDICES" val="16,41,46,10,9,53,46,9,5,16,10,3"/>
  <p:tag name="CHARTCOLORS" val="2"/>
  <p:tag name="AUTOADVANCE" val="True"/>
  <p:tag name="COUNTDOWNSECONDS" val="10"/>
  <p:tag name="TOTALRESPONSES" val="5"/>
  <p:tag name="RESPONSECOUNT" val="5"/>
  <p:tag name="SLICED" val="False"/>
  <p:tag name="RESPONSES" val="4;3;4;1;2;"/>
  <p:tag name="CHARTSTRINGSTD" val="1 1 1 2"/>
  <p:tag name="CHARTSTRINGREV" val="2 1 1 1"/>
  <p:tag name="CHARTSTRINGSTDPER" val="0.2 0.2 0.2 0.4"/>
  <p:tag name="CHARTSTRINGREVPER" val="0.4 0.2 0.2 0.2"/>
  <p:tag name="RESTORECOUNTDOWNTIMER" val="False"/>
  <p:tag name="VALUES" val="Incorrect|smicln|Incorrect|smicln|Incorrect|smicln|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65FF4B3445D54DBE92C4B9315520B579&lt;/guid&gt;&#10;        &lt;description /&gt;&#10;        &lt;date&gt;9/19/2013 11:10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B662CB33F7640B698A113F7A3F2DB99&lt;/guid&gt;&#10;            &lt;repollguid&gt;89DB245CE0C444018682C8F4EAE2DE9E&lt;/repollguid&gt;&#10;            &lt;sourceid&gt;CFD50E92F5A84306A2F741A40DF53F0C&lt;/sourceid&gt;&#10;            &lt;questiontext&gt;The answer isThe residence of the president of the United States.&lt;/questiontext&gt;&#10;            &lt;showresults&gt;True&lt;/showresults&gt;&#10;            &lt;responsegrid&gt;0&lt;/responsegrid&gt;&#10;            &lt;countdowntimer&gt;False&lt;/countdowntimer&gt;&#10;            &lt;correctvalue&gt;4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1504FAB19EE4D778FC98FA355FD2239&lt;/guid&gt;&#10;                    &lt;answertext&gt;What is the Capital?&lt;/answertext&gt;&#10;                    &lt;valuetype&gt;-1&lt;/valuetype&gt;&#10;                &lt;/answer&gt;&#10;                &lt;answer&gt;&#10;                    &lt;guid&gt;7A8AB8A7C993420D96EBA9F531FE2A3B&lt;/guid&gt;&#10;                    &lt;answertext&gt;What is the Pentagon?&lt;/answertext&gt;&#10;                    &lt;valuetype&gt;-1&lt;/valuetype&gt;&#10;                &lt;/answer&gt;&#10;                &lt;answer&gt;&#10;                    &lt;guid&gt;629F21EFA7A7420D8147566A1CECA7C6&lt;/guid&gt;&#10;                    &lt;answertext&gt;What is Mount Rushmore?&lt;/answertext&gt;&#10;                    &lt;valuetype&gt;-1&lt;/valuetype&gt;&#10;                &lt;/answer&gt;&#10;                &lt;answer&gt;&#10;                    &lt;guid&gt;AF09A999357446EE966A0AD784B64568&lt;/guid&gt;&#10;                    &lt;answertext&gt;What is the White House?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65536,-16744448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9mLzmu0FAAA0GAAADwAAAGNoYXJ0L2NoYXJ0LnhtbOxYbW/bNhD+PmD/wRCwj6olW3ZsoU5hS/FWLGmCpu2AfaMlSuZMkRpJJ3aH/vcdXyS/JEhf4gHD1nwJfSRPx7vn7h7y5atNRTt3WEjC2cQLXwReB7OM54SVE+/9u7k/8jpSIZYjyhmeeFssvVfnP/7wMouzJRLqtkYZ7oASJuNs4i2VquNuV2ZLXCH5gteYwVzBRYUU/BRlNxfoHpRXtNsLgmHXKPGcAvQNCipEWLNffMl+XhQkwynP1hVmylohMEUKPCCXpJbeORwuRwqH4yDq3CE68QKvq4UUsdIKMPPf31qh4GuW4zzhgoEb99ZXWTylCgsGqhLOFHzNnbP6Ik9VSKzWtZ/xqgbjFoQStTXmgoGgO1lyOEfnLf5zTQSWEy8Lo8YRMHzgiopkgkteqBegsWu90ERDqz3rjro9Fw84bBjFUm0ptgcKg54+bbf9rjFhjihdoGylfbO3uF26m9cbj52hd2VUXKH6+k48H0KLMpx4VIVeR21glK9gtCh7WtbTMhjlKxihLINIwAo3aCQwbyXtmn4j6TdrwKt2DXjaDgaNZNBIho1k6HWWlLAVREL/8zoFp79YQTOyCDI5oL2B1oq/I4riFFOscO58b1fVlKupwEgvpGjL18pgcoFEohNRi2GcEmF3wdjuKwGgNWScFWd0LQGTOLeTd0hsE055A9zQiiUWWh/JN3aXwz8XOXbqnURt9DqpxFtcaHxksZUQBjVFvS7e4BKwe+dQ5DblN8baY+1P7lmsFwuK++mBPbK+eT5wzl+iWHJK8jmh9LmFyCgT5SKhzk/zeQB/2qvdvc8YT2nrzcD549gtLhbf3XKIFlNdAJtPIex/iJa+zdz/pFuCYPTFSXS5oNLUpFPVBsZPURigAKCYslPUF2uQrSiUab24KHCmLmXDL76ZR9kSbgsTcCDw5Q13lIawGZLYtYclv7/EJWb5r3h7WJFh5gMCRqlZU9NMQJYg9QZVh21AgvwWi0flN1joLv1A98y0gVvy8aGqS4ygO10ShvdJWBbjjfaMhgSMOmtBJt5fycVw0D+bhn46nCd+VAwH/jgdh/5Zrxcl0TgajGazTzsyBU3+iNh+hkyF+0RqEOuTPm4eNEywynSBxk4QaccbEGfIGL7fX50IHKyPxNZV23mNCHa75t0qsV//bLRcc9ar/9Fo7Z+vRPVvJFdLG+e+q2Fo89pRn8E46g1Ho2hkcXc0Me5FtrMa5tOyIPDQ1NCSo+U7PTJDwMNK7UAuCODMkH9rRIU2V3CjcJmwW5gbSnYASLRps4NaAyEc80oB0dP3nYTncGH6GcO1AFG4RfE1YBrwucJ5mxsV+oOLdyRbXQHZt8qB2FllFWHHcwzuYHZSwZ799NzNnIwUPb9ade4n3rA/CODCguLjsqWRahgQ3ALgYiKnjmuamDehdXNNSmuC/DsW3PpA/7I+c5WGLuiUlszKMuUIMEivi0JiV01CS8cgd/jVmipyeUfBkXuBBcNaCEFOPYqlnX1PYomwK7Rpo3n4jb2NT2PLweERbAU/fYfVV8FqVwIM5B6HlZmaYXWPsYPSwv7QgQRwtJg4WaadkGLYLnIKmrHrluNgfDG6GEU+FOMLPwrS1J/Ok8gfzsOzQdpPkyQNP+kchzeDJclzzPYZ09c/RYRB17zqHFWNA+0QCeA9pnWa/6bFtyUFBvvXZT3+QOQ1o46tuHqRE1nP4FFnJaeOM8gamdoPtQn6YAqFQV7DTRay+DB52yv7vxEDpync40EP3jQyVE+8Al7HYFjV0LgkK+GlA6osPDhBhT2IEYprIVWKpGvo5lptskZzX730lEy1ifv/CezmzI7EjkPgP7Pe2J8PR2d+NI+AxJ4FIz8Ix7PxMAAam84P01KT48Zb356WuqufFhxtZmsDn85s/cB0okefBc+3rarnXJkA3FLdmsdS+xD+PGV1E6IHt47PP6e3ddMwKxTnuHgLZ5QfgXHCHdrlopuE+9sNEkgv0C/bE6991YbaWptep51tBqbgmcf+878B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9mLzmu0FAAA0GAAADwAAAAAAAAAAAAAAAAAsAgAAY2hhcnQvY2hhcnQueG1sUEsBAi0AFAAGAAgAAAAhAODhBGQTAQAANhsAABYAAAAAAAAAAAAAAAAARggAAGNoYXJ0L21lZGlhL2ltYWdlMS5ibXBQSwUGAAAAAAQABAD7AAAAjQkAAAA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91"/>
  <p:tag name="FONTSIZE" val="32"/>
  <p:tag name="BULLETTYPE" val="ppBulletArabicPeriod"/>
  <p:tag name="ANSWERTEXT" val="What is the Capital?&#10;What is the Pentagon?&#10;What is Mount Rushmore?&#10;What is the White House?"/>
  <p:tag name="OLDNUMANSWERS" val="4"/>
  <p:tag name="ZEROBAS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589BB5F32234B948ECABB5490984DD2"/>
  <p:tag name="SLIDEID" val="6589BB5F32234B948ECABB5490984DD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Answer"/>
  <p:tag name="CORRECTPOINTVALUE" val="600"/>
  <p:tag name="ANSWERSALIAS" val="What is the Ohio?|smicln|What is the Mississippi?|smicln|What is the Arkansas?|smicln|What is the Missouri?"/>
  <p:tag name="CHARTCOLORINDICES" val="16,41,46,10,9,53,46,9,5,16,10,3"/>
  <p:tag name="CHARTCOLORS" val="2"/>
  <p:tag name="AUTOADVANCE" val="True"/>
  <p:tag name="COUNTDOWNSECONDS" val="10"/>
  <p:tag name="TOTALRESPONSES" val="5"/>
  <p:tag name="RESPONSECOUNT" val="5"/>
  <p:tag name="SLICED" val="False"/>
  <p:tag name="RESPONSES" val="2;3;4;1;2;"/>
  <p:tag name="CHARTSTRINGSTD" val="1 2 1 1"/>
  <p:tag name="CHARTSTRINGREV" val="1 1 2 1"/>
  <p:tag name="CHARTSTRINGSTDPER" val="0.2 0.4 0.2 0.2"/>
  <p:tag name="CHARTSTRINGREVPER" val="0.2 0.2 0.4 0.2"/>
  <p:tag name="RESTORECOUNTDOWNTIMER" val="False"/>
  <p:tag name="VALUES" val="Incorrect|smicln|Correct|smicln|Incorrect|smicln|In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62629F9F772B4CC294747FE8B69108DB&lt;/guid&gt;&#10;        &lt;description /&gt;&#10;        &lt;date&gt;9/19/2013 11:1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11065816C6344E987EF85F6E7B404CB&lt;/guid&gt;&#10;            &lt;repollguid&gt;00C6E50ACCB94CBAB598C3533844EE7E&lt;/repollguid&gt;&#10;            &lt;sourceid&gt;9DF35CE5A790490091495364DCD42F52&lt;/sourceid&gt;&#10;            &lt;questiontext&gt;The answer is:This river runs through the city of New Orleans. &lt;/questiontext&gt;&#10;            &lt;showresults&gt;True&lt;/showresults&gt;&#10;            &lt;responsegrid&gt;0&lt;/responsegrid&gt;&#10;            &lt;countdowntimer&gt;False&lt;/countdowntimer&gt;&#10;            &lt;correctvalue&gt;6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69AF73C3CA240FB9E8F22D0D7ED3647&lt;/guid&gt;&#10;                    &lt;answertext&gt;What is the Ohio?&lt;/answertext&gt;&#10;                    &lt;valuetype&gt;-1&lt;/valuetype&gt;&#10;                &lt;/answer&gt;&#10;                &lt;answer&gt;&#10;                    &lt;guid&gt;5D72BA3F7C964CE4A66856DEE34B47B5&lt;/guid&gt;&#10;                    &lt;answertext&gt;What is the Mississippi?&lt;/answertext&gt;&#10;                    &lt;valuetype&gt;1&lt;/valuetype&gt;&#10;                &lt;/answer&gt;&#10;                &lt;answer&gt;&#10;                    &lt;guid&gt;32990123E9B54064A6E446A0C0F519A1&lt;/guid&gt;&#10;                    &lt;answertext&gt;What is the Arkansas?&lt;/answertext&gt;&#10;                    &lt;valuetype&gt;-1&lt;/valuetype&gt;&#10;                &lt;/answer&gt;&#10;                &lt;answer&gt;&#10;                    &lt;guid&gt;DDD136E769034645B05DF1087AD9933B&lt;/guid&gt;&#10;                    &lt;answertext&gt;What is the Missouri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BF48ABD0F37474C9818DBE9C5CAC648"/>
  <p:tag name="SLIDEID" val="3BF48ABD0F37474C9818DBE9C5CAC64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200"/>
  <p:tag name="ANSWERSALIAS" val="What is 1|smicln|What is 2|smicln|What is 5|smicln|What is 8"/>
  <p:tag name="CHARTCOLORINDICES" val="16,41,46,10,9,53,46,9,5,16,10,3"/>
  <p:tag name="CHARTCOLORS" val="2"/>
  <p:tag name="AUTOADVANCE" val="True"/>
  <p:tag name="COUNTDOWNSECONDS" val="10"/>
  <p:tag name="RESTORECOUNTDOWNTIMER" val="False"/>
  <p:tag name="VALUES" val="Incorrect|smicln|Correct|smicln|Incorrect|smicln|Incorrect"/>
  <p:tag name="QUESTIONALIAS" val="The Answer is: 4"/>
  <p:tag name="TOTALRESPONSES" val="14"/>
  <p:tag name="RESPONSECOUNT" val="14"/>
  <p:tag name="SLICED" val="False"/>
  <p:tag name="RESPONSES" val="2;4;1;3;3;2;3;2;3;1;3;4;3;4;"/>
  <p:tag name="CHARTSTRINGSTD" val="2 3 6 3"/>
  <p:tag name="CHARTSTRINGREV" val="3 6 3 2"/>
  <p:tag name="CHARTSTRINGSTDPER" val="0.142857142857143 0.214285714285714 0.428571428571429 0.214285714285714"/>
  <p:tag name="CHARTSTRINGREVPER" val="0.214285714285714 0.428571428571429 0.214285714285714 0.142857142857143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A0BAFCD157F242FEAF0F3FD1A847AD17&lt;/guid&gt;&#10;        &lt;description /&gt;&#10;        &lt;date&gt;9/19/2013 11:10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2C70B7A5FC42829E0DBC96120DBD58&lt;/guid&gt;&#10;            &lt;repollguid&gt;28AFE047AD74466380A188295C065161&lt;/repollguid&gt;&#10;            &lt;sourceid&gt;A71F3F905EAD4ADB84B57CAB72455152&lt;/sourceid&gt;&#10;            &lt;questiontext&gt;The Answer is: 4&lt;/questiontext&gt;&#10;            &lt;showresults&gt;True&lt;/showresults&gt;&#10;            &lt;responsegrid&gt;0&lt;/responsegrid&gt;&#10;            &lt;countdowntimer&gt;False&lt;/countdowntimer&gt;&#10;            &lt;correctvalue&gt;2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AEBFF8962A104F28A5EBBC647CB1EFF1&lt;/guid&gt;&#10;                    &lt;answertext&gt;What is 1&lt;/answertext&gt;&#10;                    &lt;valuetype&gt;-1&lt;/valuetype&gt;&#10;                &lt;/answer&gt;&#10;                &lt;answer&gt;&#10;                    &lt;guid&gt;4CBB970AF9A54FEDB71123C4E0F3B3D2&lt;/guid&gt;&#10;                    &lt;answertext&gt;What is 2&lt;/answertext&gt;&#10;                    &lt;valuetype&gt;1&lt;/valuetype&gt;&#10;                &lt;/answer&gt;&#10;                &lt;answer&gt;&#10;                    &lt;guid&gt;F13AC55162D84D37A57B0ED9E20DCD4D&lt;/guid&gt;&#10;                    &lt;answertext&gt;What is 5&lt;/answertext&gt;&#10;                    &lt;valuetype&gt;-1&lt;/valuetype&gt;&#10;                &lt;/answer&gt;&#10;                &lt;answer&gt;&#10;                    &lt;guid&gt;7B369772C87049E2BD73B88EE176D95E&lt;/guid&gt;&#10;                    &lt;answertext&gt;What is 8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aaFh1usFAAA0GAAADwAAAGNoYXJ0L2NoYXJ0LnhtbOxYbW/bNhD+PmD/wRCwj6olW5ZfUKewpXgrljRB0nbAvtESZXOmSI2kE7tD//uOL5JfEqRt4gHDunwJfSRPx7vn7h7y9ZtNSVt3WEjC2dgLXwVeC7OM54Qtxt6H9zN/4LWkQixHlDM89rZYem/OfvzhdTbKlkio2wpluAVKmBxlY2+pVDVqt2W2xCWSr3iFGcwVXJRIwU+xaOcC3YPykrY7QRC3jRLPKUDPUFAiwur94mv286IgGU55ti4xU9YKgSlS4AG5JJX0zuBwOVI4HAZR6w7RsRd4bS2kiC2sADP/w60VCr5mOc4TLhi4cW99mY0mVGHBQFXCmYKvuXOWX+WpEonVuvIzXlZg3JxQorbGXDAQdCdLDudo3eA/10RgOfayMKodAcMHrihJJrjkhXoFGtvWC3U0tNp+e9DuuHjAYcNoJNWWYnugMOjo07ab7xoTZojSOcpW2jd7i5ulu3m98dgZeldGxSWqru7EyyE0X4Rjj6rQa6kNjPIVjOaLjpZ1tAxG+QpGKMsgErDCDWoJzFtJs6ZbS7r1GvCqXQOetoNeLenVkriWxF5rSQlbQST0P69VcPqLFdQjiyCTA9obaK34e6IoTjHFCufO93ZVRbmaCIz0Qoq2fK0MJudIJDoRtRjGKRF2F4ztvgUAtIKMs+KMriVgEud28g6JbcIpr4EbWrHEQusj+cbucvjnIsdOvZOojV4nlbjBhcZHNrISwqCmqLfFO7wA7N45FLlN+bWx9lj7k3vm6/mc4m56YI+srl8OnLPXaCQ5JfmMUPrSQmSUicU8oc5Ps1kAf9qr7b3PGE9p683A+ePYLS4W/0m3BMHguW4x1QWw+RTCvkO0dG3mfvduuZhTaWrSqWoD46coDFAA0IiyU9QXa5CtKJRpvbgocKYuZM0vns2jbAm3hQk4EPjymjtKQ9gUSezaw5LfX+AFZvmveHtYkWHmIwJGqVlT3UxAliD1DpWHbUCC/BaLR+XXWOgu/UD31LSBW/LpoaoLjKA7XRCG90lYNsIb7RkNCRi11oKMvb+S87jX7U9CP41niR8Vcc8fpsPQ73c6URINo95gOv28I1PQ5I+I7RfIVLhPpHojfdLHzYOGCVaZLlDbCSLteAPiDBnD9/urE4GD9ZHYumw6rxHBbte8GyX261+MlmvOevU/Gq398y1Q9RvJ1dLGuetqGNq8ddQnDuIojvrxwOLuaKIXxrazGubTsCDw0MTQkqPlOz0yQ8DDFtqBXBDAmSH/1ogSbS7hRuEyYbcwN5TsAJBo02QHtQZCOGalAqKn7zsJz+HC9DOGawGicIvia8A04HOF8yY3SvQHF+9JtroEsm+VA7GzykrCjucY3MHspII9++m5mzkZKXp5tWrdj7242wvgwoJGx2VLI9UwILgFwMVEThzXNDGvQ+vm6pTWBPl3LLj1gf5lfeYqDZ3TCV0wK8uUI8AgvSoKiV01CS0dg9zhl2uqyMUdBUfuBRYMayAEOfUolnb2PYklwi7Rponm4Tf2Nj6NLQeHR7AV/PQ/rL4JVrsSYCD3OKzM1BSre4wdlOb2hw4kgKPBxMky7YQUw3aRU9CMXbccBsPzwfkg8qNOfO5HQZr6k1kS+fEs7PfSbpokafhZ5zi8GSxJnmO2z5i+/SkiDNrmVeeoahxoh0gA7zGt0/w3Lb4pKTDYvy7r8Ucirxh1bMXVi5zIagqPOis5cZxBVsjUfqhN0AdTKAzyCm6ykMWHydtc2f+NGDhN4R72OvCmkaFq7BXwOgbDsoLGJdkCXjqgysKDE1TYgxihUSWkSpF0Dd1cq03WaO6rl56SqdZx/57Abs7sSOww7ETBtDP0Z/Gg70ezCEhsPxj4QTicDuMAaGw6O0xLTY5rbz0/LXVXPy04mszWBj6d2fqB6USPPnOebxtVL7kyAbilujWPpfYh/GXKqjpED24dX35Ob+qmYVZolOPiBs4oPwHjhBcXl4tuEu5v10ggvUC/bI+95lUbamtlep12thmYgmce+8/+BgAA//8DAFBLAwQUAAYACAAAACEA4OEEZBMBAAA2GwAAFgAAAGNoYXJ0L21lZGlhL2ltYWdlMS5ibXDslk0KwjAQheMFXBe8gEuh0AO494Dex6XHCYGuavyDMshHZyZVFxOa0vAy742fWeR4GnbpMYb63td5eM1N6urXc1y2Kd3ne0wxgkAjAqWURk4KGwjNOSuMGm2FUJAahX+wgdB0nr7wiJ6iH8E8+AggYrmcz7XvbY+IUC3hPNuaqVWqBsTm6EcAEUvg0ymHcLYtox/mFnzMfAAde3pUCAXJk8i1EAoSe3pUCAXJk8i1EAoSe3pUCAXJk8i1ECouKqolh4Ia/QCcKgUfMx/zfVVbOO8Q/i+trXl/9MPoFvJRXp+7ua35G85P9FOpBh8+WsAHJPb0qBAKkieRayF0HEeuXUP9SegaPyQ8/4HADQAA//8DAFBLAQItABQABgAIAAAAIQAncm1TAQEAANABAAATAAAAAAAAAAAAAAAAAAAAAABbQ29udGVudF9UeXBlc10ueG1sUEsBAi0AFAAGAAgAAAAhABmqkvPRAAAAswEAAAsAAAAAAAAAAAAAAAAAMgEAAF9yZWxzLy5yZWxzUEsBAi0AFAAGAAgAAAAhAGmhYdbrBQAANBgAAA8AAAAAAAAAAAAAAAAALAIAAGNoYXJ0L2NoYXJ0LnhtbFBLAQItABQABgAIAAAAIQDg4QRkEwEAADYbAAAWAAAAAAAAAAAAAAAAAEQIAABjaGFydC9tZWRpYS9pbWFnZTEuYm1wUEsFBgAAAAAEAAQA+wAAAIsJAAAAAA=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6"/>
  <p:tag name="FONTSIZE" val="32"/>
  <p:tag name="BULLETTYPE" val="ppBulletArabicPeriod"/>
  <p:tag name="ANSWERTEXT" val="What is the Ohio?&#10;What is the Mississippi?&#10;What is the Arkansas?&#10;What is the Missouri?"/>
  <p:tag name="OLDNUMANSWERS" val="4"/>
  <p:tag name="ZEROBASED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C2A2CE9418E4D4EBF3CB63ECD95E3EE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Answer"/>
  <p:tag name="SLIDEORDER" val="2"/>
  <p:tag name="SLIDEGUID" val="C9A758D5088E4B928609A832713BA302"/>
  <p:tag name="CORRECTPOINTVALUE" val="800"/>
  <p:tag name="ANSWERSALIAS" val="Who was Madison?|smicln|Who was Lincoln?|smicln|Who was Kennedy?|smicln|Who was Reagan?"/>
  <p:tag name="CHARTCOLORINDICES" val="16,41,46,10,9,53,46,9,5,16,10,3"/>
  <p:tag name="CHARTCOLORS" val="2"/>
  <p:tag name="AUTOADVANCE" val="True"/>
  <p:tag name="COUNTDOWNSECONDS" val="10"/>
  <p:tag name="RESTORECOUNTDOWNTIMER" val="False"/>
  <p:tag name="VALUES" val="Incorrect|smicln|Correct|smicln|Incorrect|smicln|Incorrect"/>
  <p:tag name="TOTALRESPONSES" val="14"/>
  <p:tag name="RESPONSECOUNT" val="14"/>
  <p:tag name="SLICED" val="False"/>
  <p:tag name="RESPONSES" val="4;1;2;2;2;3;1;1;1;1;3;1;2;4;"/>
  <p:tag name="CHARTSTRINGSTD" val="6 4 2 2"/>
  <p:tag name="CHARTSTRINGREV" val="2 2 4 6"/>
  <p:tag name="CHARTSTRINGSTDPER" val="0.428571428571429 0.285714285714286 0.142857142857143 0.142857142857143"/>
  <p:tag name="CHARTSTRINGREVPER" val="0.142857142857143 0.142857142857143 0.285714285714286 0.428571428571429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EF481BB66D344C85BE2A2DD37C237C2E&lt;/guid&gt;&#10;        &lt;description /&gt;&#10;        &lt;date&gt;9/19/2013 11:1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C1A940A9074466A238BB09CEAAA6EE&lt;/guid&gt;&#10;            &lt;repollguid&gt;B1F4B28C550B4C3BBC7EE63FE08A4770&lt;/repollguid&gt;&#10;            &lt;sourceid&gt;C1277309A0E34031A4107600F9BD05FE&lt;/sourceid&gt;&#10;            &lt;questiontext&gt;The answer is:This U.S. President was assassinated in 1865. &lt;/questiontext&gt;&#10;            &lt;showresults&gt;True&lt;/showresults&gt;&#10;            &lt;responsegrid&gt;0&lt;/responsegrid&gt;&#10;            &lt;countdowntimer&gt;False&lt;/countdowntimer&gt;&#10;            &lt;correctvalue&gt;8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E0B06A35903E433894DDEAD56B349437&lt;/guid&gt;&#10;                    &lt;answertext&gt;Who was Madison?&lt;/answertext&gt;&#10;                    &lt;valuetype&gt;-1&lt;/valuetype&gt;&#10;                &lt;/answer&gt;&#10;                &lt;answer&gt;&#10;                    &lt;guid&gt;9ACD5A03440A40F587E40C1269F61382&lt;/guid&gt;&#10;                    &lt;answertext&gt;Who was Lincoln?&lt;/answertext&gt;&#10;                    &lt;valuetype&gt;1&lt;/valuetype&gt;&#10;                &lt;/answer&gt;&#10;                &lt;answer&gt;&#10;                    &lt;guid&gt;F0E1BD7543DC4D16922D8495AA59F931&lt;/guid&gt;&#10;                    &lt;answertext&gt;Who was Kennedy?&lt;/answertext&gt;&#10;                    &lt;valuetype&gt;-1&lt;/valuetype&gt;&#10;                &lt;/answer&gt;&#10;                &lt;answer&gt;&#10;                    &lt;guid&gt;6E728078334A48D487E495AF7AB6A994&lt;/guid&gt;&#10;                    &lt;answertext&gt;Who was Reagan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l1VRrO0FAAA0GAAADwAAAGNoYXJ0L2NoYXJ0LnhtbOxY32/bNhB+H7D/wRCwR9WSLcuWUWew5XgrljRB03bA3miJsjlTpEbSid2h//uOP6TITpB2iQcM6/IS+kiejsfv7j7e6x93Je3cYiEJZxMvfBV4HcwynhO2mngf3i/8kdeRCrEcUc7wxNtj6f149v13r7NxtkZC3VQowx1QwuQ4m3hrpapxtyuzNS6RfMUrzGCu4KJECn6KVTcX6A6Ul7TbC4K4a5R4TgF6hoISEVbvF1+znxcFyfCcZ9sSM2WtEJgiBR6Qa1JJ7wwOlyOFwySIOreITrzA62ohRWxlBZj5H26sUPAty3GecsHAja31ZTaeUoUFA1UpZwq+5s5ZfpWnSiQ228rPeFmBcUtCidobc8FA0J2uOZyj8w7/sSUCy4mXhVHtCBg+cEVJMsElL9Qr0Ni1XqhvQ6sddkfdnrsPOGwYjaXaU2wPFAY9fdpu811jwgJRukTZRvumtbhZej+vNx47Q+/KqLhE1dWteDmElqtw4lEVeh21g1G+gdFy1dOynpbBKN/ACGUZ3ASscINaAvNW0qzp15J+vQa8ateAp+1gUEsGtSSuJbHXWVPCNnAT+p/XKTj92QrqkUWQiQHtDbRV/D1RFM8xxQrnzvd2VUW5mgqM9EKK9nyrDCaXSKQ6ELUYxnMi7C4Y230rAGgFEWfFGd1KwCTO7eQtEvuUU14DN7RiiYXWR/Kd3eXwz0WOnXonUTu9TirxDhcaH9nYSgiDnKLeFG/xCrB761DkNuXXxtpj7U/uWW6XS4r78wN7ZHX9cuCcvUZjySnJF4TSlyYio0yslil1flosAvjTXu22PmM8pa03A+ePY7e4u/hPuiUIRs91i8kugM2nEPYNoqVvI/ebd8vFkkqTk06VGxg/RWKABIDGlJ0iv1iDbEahTOvFRYEzdSFrfvFsHmVTuE1MwIHAl9fcURrCZkhiVx7W/O4CrzDLf8H7w4wMMx8RMErNmupiArIUqbeoPCwDEuQ3WDwqv8ZCV+kHumemDNyQTw9VXWAE1emCMNwmYdkY77RnNCRg1NkKMvH+TM/jQX84Df15vEj9qIgHfjJPQn/Y60VplESD0Wz2+Z5MQZE/IrZfIFNhm0gNxvqkj5sHBROsMlWgthNE2vEGxBkyhrfrqxOBg/WR2LZsKq8RwW5XvBsl9utfvC1XnPXqf/S22udboepXkqu1vee+y2Fo98ZRnzgYBv1e0o8t7toTySgOo8RMgMY2CwIPTQ0taS8/0CMzBDxspR3IBQGcGfJvjSjR7hJeFC4S7hfmhpIdABLtmuig1kC4jkWpgOjp907Kc3gw/YThWYAovKL4FjAN+NzgvImNEv3OxXuSbS6B7FvlQOysspKw4zkGbzA7qWBPOzzvZ05Gil6erTp3Ey/uDwJ4sKDxcdrSSDUMCF4B8DCRU8c146B1tW6uDmlNkH/Dglsf6F/WZy7T0CWd0hWzskw5AgzSq6KQ2GWT0NIxiB1+uaWKXNxScGTrYsGwBkIQUw+xdGDfk1gi7BLtmts8/EZr49PYcnB4BFvBD//D6uthdZACDOQeh5WZmmF1h7GD0tL+0BcJ4GgwcbJIOyHFsFXkFDTjvlomQXI+Oh9FftSLz/0omM/96SKN/HgRDgfz/jxN5+FnHePQM1iTPMeszZj+fisiDLqmq3OUNQ60w00A7zGl0/w3Jb5JKTBoP5f1+CORV4w6tuLyRU5kNYOmzkZOHWeQFTK5H3IT1ME5JAZ5BS9ZiOLD4G2e7P9GDJwmcSeDHvQ0MlRNvAK6YzAsKyhckq2g0wFZFhpOkGEP7giNKyHVHElX0M2z2kSN5r566SmZan3v3xLYzZkdiU3CXhTMeom/iEdDP1pEQGKHwcgPwmSWxAHQ2PniMCw1Oa699fyw1FX9tOBoIlsb+HRk6wbTiZo+S57vG1UveTIBuKW6Mc1S2wh/mbKqvqIHr44vt9ObvGmYFRrnuHgHZ5SfgHFCx8XFopuE99s1Ekgv0J3tidd0tSG3VqbWaWebgUl4ptl/9hc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l1VRrO0FAAA0GAAADwAAAAAAAAAAAAAAAAAsAgAAY2hhcnQvY2hhcnQueG1sUEsBAi0AFAAGAAgAAAAhAODhBGQTAQAANhsAABYAAAAAAAAAAAAAAAAARggAAGNoYXJ0L21lZGlhL2ltYWdlMS5ibXBQSwUGAAAAAAQABAD7AAAAjQkAAA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6"/>
  <p:tag name="FONTSIZE" val="32"/>
  <p:tag name="BULLETTYPE" val="ppBulletArabicPeriod"/>
  <p:tag name="ANSWERTEXT" val="Who was Madison?&#10;Who was Lincoln?&#10;Who was Kennedy?&#10;Who was Reagan?"/>
  <p:tag name="OLDNUMANSWERS" val="4"/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BBEB80508A34BC785EA6D37DE99052B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SLIDEORDER" val="2"/>
  <p:tag name="SLIDEGUID" val="A645389F8FE64FBE9F8AF0D880C78595"/>
  <p:tag name="CORRECTPOINTVALUE" val="1000"/>
  <p:tag name="ANSWERSALIAS" val="What is the Mississippi?|smicln|What is the Ohio?|smicln|What is the Rio Grande?|smicln|What is the Missouri?"/>
  <p:tag name="CHARTCOLORINDICES" val="16,41,46,10,9,53,46,9,5,16,10,3"/>
  <p:tag name="CHARTCOLORS" val="2"/>
  <p:tag name="AUTOADVANCE" val="True"/>
  <p:tag name="COUNTDOWNSECONDS" val="10"/>
  <p:tag name="RESTORECOUNTDOWNTIMER" val="False"/>
  <p:tag name="QUESTIONALIAS" val="The answer is: This is the longest river  in the U.S.A."/>
  <p:tag name="VALUES" val="Incorrect|smicln|Incorrect|smicln|Incorrect|smicln|Correct"/>
  <p:tag name="TOTALRESPONSES" val="14"/>
  <p:tag name="RESPONSECOUNT" val="14"/>
  <p:tag name="SLICED" val="False"/>
  <p:tag name="RESPONSES" val="4;2;4;4;3;4;2;4;3;1;1;2;1;3;"/>
  <p:tag name="CHARTSTRINGSTD" val="3 3 3 5"/>
  <p:tag name="CHARTSTRINGREV" val="5 3 3 3"/>
  <p:tag name="CHARTSTRINGSTDPER" val="0.214285714285714 0.214285714285714 0.214285714285714 0.357142857142857"/>
  <p:tag name="CHARTSTRINGREVPER" val="0.357142857142857 0.214285714285714 0.214285714285714 0.214285714285714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2E968D799E444CBC93C7B03C740ED9DE&lt;/guid&gt;&#10;        &lt;description /&gt;&#10;        &lt;date&gt;9/19/2013 11:10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A5D272B19754DD5977A5C9F1FCEB34B&lt;/guid&gt;&#10;            &lt;repollguid&gt;A205B8D26B544DC0B07D516CA715283F&lt;/repollguid&gt;&#10;            &lt;sourceid&gt;C122BFD768CE45DF829E68AD3779F189&lt;/sourceid&gt;&#10;            &lt;questiontext&gt;The answer is:This is the longest river in the U.S.A.&lt;/questiontext&gt;&#10;            &lt;showresults&gt;True&lt;/showresults&gt;&#10;            &lt;responsegrid&gt;0&lt;/responsegrid&gt;&#10;            &lt;countdowntimer&gt;False&lt;/countdowntimer&gt;&#10;            &lt;correctvalue&gt;10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A4B35B1FEE641949A09B9FB032ECEB3&lt;/guid&gt;&#10;                    &lt;answertext&gt;What is the Mississippi?&lt;/answertext&gt;&#10;                    &lt;valuetype&gt;-1&lt;/valuetype&gt;&#10;                &lt;/answer&gt;&#10;                &lt;answer&gt;&#10;                    &lt;guid&gt;0CF6DA53D678463585F2C4214A068EDF&lt;/guid&gt;&#10;                    &lt;answertext&gt;What is the Ohio?&lt;/answertext&gt;&#10;                    &lt;valuetype&gt;-1&lt;/valuetype&gt;&#10;                &lt;/answer&gt;&#10;                &lt;answer&gt;&#10;                    &lt;guid&gt;DFC34B5BED5142D7B283634B847B56DE&lt;/guid&gt;&#10;                    &lt;answertext&gt;What is the Rio Grande?&lt;/answertext&gt;&#10;                    &lt;valuetype&gt;-1&lt;/valuetype&gt;&#10;                &lt;/answer&gt;&#10;                &lt;answer&gt;&#10;                    &lt;guid&gt;1923D8A62BFB4998A6A2C93283CAC25A&lt;/guid&gt;&#10;                    &lt;answertext&gt;What is the Missouri?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65536,-65536,-16744448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XEQ1j/AFAAA0GAAADwAAAGNoYXJ0L2NoYXJ0LnhtbOxYbW/bNhD+PmD/wRCwj6olW5ZfUKewpXgrljRB0nbAvtESZXOmSI2kE7tD//uOL1LkJEizxgOGtfkS+kiejsfn7p7j6ze7knZusJCEs6kXvgq8DmYZzwlbTb0P7xf+yOtIhViOKGd46u2x9N6c/PjD62ySrZFQ1xXKcAeUMDnJpt5aqWrS7cpsjUskX/EKM5gruCiRgp9i1c0FugXlJe32giDuGiWeU4C+QkGJCKv3i+fs50VBMpzybFtipqwVAlOkwANyTSrpncDhcqRwOA6izg2iUy/wulpIEVtZAWb+h2srFHzLcpwnXDBwY2t9mU1mVGHBQFXCmYKvuXOWz/JUicRmW/kZLyswbkkoUXtjLhgIupM1h3N0rvCfWyKwnHpZGNWOgOEDV5QkE1zyQr0CjV3rhfo2tNphd9TtufuAw4bRRKo9xfZAYdDTp+023zUmLBClS5RttG9ai5uld/N6431n6F0ZFeeourgRL4fQchVOPapCr6N2MMo3MFquelrW0zIY5RsYoSyDm4AVblBLYN5KmjX9WtKv14BX7RrwtB0MasmglsS1JPY6a0rYBm5C//M6Bae/WEE9sggyMaC9gbaKvyeK4hRTrHDufG9XVZSrmcBIL6Roz7fKYHKJRKIDUYthnBJhd8HY7lsBQCuIOCvO6FYCJnFuJ2+Q2Cec8hq4oRVLLLQ+ku/sLod/LnLs1DuJ2ul1UokrXGh8ZBMrIQxyinpbvMMrwO6NQ5HblF8aa+9rf3LPcrtcUtxPD+yR1eXLgXPyGk0kpyRfEEpfmoiMMrFaJtT5abEI4E97tdv6jPGUtt4MnD/uu8XdxXe3HKLFZBfA5lMI+wbR0reR+790SxCMnh1EZ0sqTU46Vm5g/BiJARIAmlB2jPxiDbIZhTKtFxcFztSZrPnFV/Mom8JtYgIOBL685I7SEDZHErvysOa3Z3iFWf4r3h9mZJj5iIBRatZUFxOQJUi9Q+VhGZAgv8biUfklFrpKP9A9N2Xgmnx6qOoMI6hOZ4ThNgnLJninPaMhAaPOVpCp91dyGg/6w1nop/Ei8aMiHvjjdBz6w14vSqJxNBjN55/vyBQU+XvE9gtkKmwTqcFEn/Rx86BgglWmCtR2gkg73oA4Q8bwdn11InCwPhLblk3lNSLY7Yp3o8R+/Yu35YqzXv2v3lb7fCtU/UZytbb33Hc5DO3eOuoTB+NRHI5GI4u79sQwHg+iyFZWw3waFgQemhla0l5+oEdmCHjYSjuQCwI4M+TfGlGi3Tl0FC4S7hbmhpIdABLtmuig1kC4jkWpgOjpfifhOTRMP2NoCxCFLopvAdOAzw3Om9go0R9cvCfZ5hzIvlUOxM4qKwm7P8egB7OTCva0w/Nu5mik6OXZqnM79eL+IICGBU3upy2NVMOAoAuAxkTOHNeMg9bVurk6pDVB/h0Lbn2gf1mfuUxDl3RGV8zKMuUIMEgvikJil01CS8cgdvj5lipydkPBka2LBcMaCEFMPcTSgX1PYomwc7RrbvPwG62NT2PLweERbAU/fYfV82F1kAIM5B6HlZmaY3WLsYPS0v7QFwngaDBxtEg7IsWwVeQYNOOuWo6D8enodBT5US8+9aMgTf3ZIon8eBEOB2k/TZI0/KxjHN4M1iTPMWszpn/+FBEGXfOqcy9rHGiHmwDeY0qn+W9KfJNSYNBul/X4I5EXjDq24vJFTmQ1h0edjZw5ziArZHI/5CaogykkBnkBnSxE8WHwNi37fxEDx0nc40EP3jQyVE29Al7HYFhWULgkW8FLB2RZeHCCDHtwR2hSCalSJF1BN221iRrNffXSYzLV+t6/JbCbMzsSOw57UTDvjf1FPBr60SICEjsMRn4QjufjOAAamy4Ow1KT49pbXx+WuqofFxxNZGsDn45s/cB0pEefJc/3jaqXtEwAbqmuzWOpfQh/mbKqvqIHXceXn9ObvGmYFZrkuLiCM8pPwDihh3ax6Cahf7tEAukF+mV76jWv2pBbK1PrtLPNwCQ889h/8jcA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XEQ1j/AFAAA0GAAADwAAAAAAAAAAAAAAAAAsAgAAY2hhcnQvY2hhcnQueG1sUEsBAi0AFAAGAAgAAAAhAODhBGQTAQAANhsAABYAAAAAAAAAAAAAAAAASQgAAGNoYXJ0L21lZGlhL2ltYWdlMS5ibXBQSwUGAAAAAAQABAD7AAAAkAkAAAA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8"/>
  <p:tag name="FONTSIZE" val="32"/>
  <p:tag name="BULLETTYPE" val="ppBulletArabicPeriod"/>
  <p:tag name="ANSWERTEXT" val="What is the Mississippi?&#10;What is the Ohio?&#10;What is the Rio Grande?&#10;What is the Missouri?"/>
  <p:tag name="OLDNUMANSWERS" val="4"/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t6h6hOkFAAA0GAAADwAAAGNoYXJ0L2NoYXJ0LnhtbOxYbW/bNhD+PmD/wRCwj6olW34T6hS2FG/FkiZI2g7YN1qibM4UqZF0Ynfof9/xRYrtBEmbeMCwLF9CH8nT8e65u4d8+25T0tYNFpJwNvbCN4HXwizjOWGLsffp48wfei2pEMsR5QyPvS2W3ruTH394m8XZEgl1XaEMt0AJk3E29pZKVXG7LbMlLpF8wyvMYK7gokQKfopFOxfoFpSXtN0Jgn7bKPGcAvQMBSUirN4vvmU/LwqS4ZRn6xIzZa0QmCIFHpBLUknvBA6XI4XDURC1bhAde4HX1kKK2MIKMPM/XVuh4GuW4zzhgoEbd9aXWTyhCgsGqhLOFHzNnbP8Jk+VSKzWlZ/xsgLj5oQStTXmgoGgO1lyOEfrCv+5JgLLsZeFUe0IGN5zRUkywSUv1BvQ2LZeqKOh1Q7aw3bHxQMOG0axVFuK7YHCoKNP226+a0yYIUrnKFtp3+wsbpbezeuNh87QuzIqzlF1cSNeDqH5Ihx7VIVeS21glK9gNF90tKyjZTDKVzBCWQaRgBVuUEtg3kqaNd1a0q3XgFftGvC0HfRqSa+W9GtJ32stKWEriIT+57UKTn+xgnpkEWRyQHsDrRX/SBTFKaZY4dz53q6qKFcTgZFeSNGWr5XB5ByJRCeiFsM4JcLugrHdtwCAVpBxVpzRtQRM4txO3iCxTTjlNXBDK5ZYaH0k39hdDv9c5NipdxK10eukEle40PjIYishDGqKel98wAvA7o1DkduUXxprD7U/ume+ns8p7qZ79sjq8uXAOXmLYskpyWeE0pcWIqNMLOYJdX6azQL4015t73zGeEpbbwbOH4ducbH4T7olCIbPdYupLoDNxxD2CtHStZn76t1yNqfS1KRj1QbGj1EYoACgmLJj1BdrkK0olGm9uChwps5kzS+ezaNsCbeFCTgQ+PKSO0pD2BRJ7NrDkt+e4QVm+a94u1+RYeYzAkapWVPdTECWIPUBlfttQIL8GosH5ZdY6C59T/fUtIFr8uW+qjOMoDudEYZ3SVgW4432jIYEjFprQcbeX8lpv9cdTEI/7c8SPyr6PX+UjkJ/0OlESTSKesPp9OsdmYImf0BsnyBT4S6R6sX6pA+bBw0TrDJdoLYTRNrxBsQZMobv9lcnAgfrI7F12XReI4Ldrnk3SuzXn4yWa8569T8ard3zLVD1G8nV0sa562oY2rx31KcfDIf9CHqFxd3hRDSwVNMwn4YFgYcmhpYcLm/0yAwBD1toB3JBAGeG/FsjSrQ5hxuFy4S7hbmhZHuARJsmO6g1EMIxKxUQPX3fSXgOF6afMVwLEIVbFF8DpgGfK5w3uVGiP7j4SLLVOZB9qxyInVVWEnY4x+AOZicV7NlNz7uZo5Gil1er1u3Y63d7AVxYUHxYtjRSDQOCWwBcTOTEcU0bcxdaN1entCbIv2PBrQ/0L+szV2nonE7ogllZphwBBulFUUjsqklo6RjkDj9fU0XObig4ciewYFgDIciph7HU2Pcolgg7R5smmvvf2Nn4OLYcHB7AVvDT/7D6Plg1JcBA7mFYmakpVrcYOyjN7Q8dSABHg4mjZdoRKYbtIsegGXfdchSMToenw8iPOv1TPwrS1J/Mksjvz8JBL+2mSZKGX3WOw5vBkuQ5ZruM6fufIsKgbV51DqrGnnaIBPAe0zrNf9Pim5ICg93rsh5/JvKCUcdWXL3Iiaym8KizkhPHGWSFTO2H2gR9MIXCIC/gJgtZvJ+8zZX934iB4xTuUa8DbxoZqsZeAa9jMCwraFySLeClA6osPDhBhd2LEYorIVWKpGvo5lptskZzX730mEy1jvtrArs5syOxo7ATBdPOyJ/1hwM/mkVAYgfB0A/C0XTUD4DGprP9tNTkuPbW89NSd/XjgqPJbG3g45mtH5iO9Ogz5/m2UfWSKxOAW6pr81hqH8JfpqyqQ3Tv1vH0c3pTNw2zQnGOiys4o/wCjBNeXFwuukm4v10igfQC/bI99ppXbaitlel12tlmYAqeeew/+RsAAP//AwBQSwMEFAAGAAgAAAAhAODhBGQTAQAANhsAABYAAABjaGFydC9tZWRpYS9pbWFnZTEuYm1w7JZNCsIwEIXjBVwXvIBLodADuPeA3selxwmBrmr8gzLIR2cmVRcTmtLwMu+Nn1nkeBp26TGG+t7XeXjNTerq13Nctind53tMMYJAIwKllEZOChsIzTkrjBpthVCQGoV/sIHQdJ6+8Iieoh/BPPgIIGK5nM+1722PiFAt4TzbmqlVqgbE5uhHABFL4NMph3C2LaMf5hZ8zHwAHXt6VAgFyZPItRAKEnt6VAgFyZPItRAKEnt6VAgFyZPItRAqLiqqJYeCGv0AnCoFHzMf831VWzjvEP4vra15f/TD6BbyUV6fu7mt+RvOT/RTqQYfPlrAByT29KgQCpInkWshdBxHrl1D/UnoGj8kPP+BwA0AAP//AwBQSwECLQAUAAYACAAAACEAJ3JtUwEBAADQAQAAEwAAAAAAAAAAAAAAAAAAAAAAW0NvbnRlbnRfVHlwZXNdLnhtbFBLAQItABQABgAIAAAAIQAZqpLz0QAAALMBAAALAAAAAAAAAAAAAAAAADIBAABfcmVscy8ucmVsc1BLAQItABQABgAIAAAAIQC3qHqE6QUAADQYAAAPAAAAAAAAAAAAAAAAACwCAABjaGFydC9jaGFydC54bWxQSwECLQAUAAYACAAAACEA4OEEZBMBAAA2GwAAFgAAAAAAAAAAAAAAAABCCAAAY2hhcnQvbWVkaWEvaW1hZ2UxLmJtcFBLBQYAAAAABAAEAPsAAACJCQAAAAA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8F6AF5CF0DF4157AC88421B4B8E9D53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Question?"/>
  <p:tag name="SLIDEORDER" val="2"/>
  <p:tag name="SLIDEGUID" val="3FC2FAD59428449889DC1134BC926A21"/>
  <p:tag name="CORRECTPOINTVALUE" val="200"/>
  <p:tag name="ANSWERSALIAS" val="What is Puffs?|smicln|What is Kleenex?|smicln|What is Green Forest?|smicln|What is Seventh Generation?"/>
  <p:tag name="CHARTCOLORINDICES" val="16,41,46,10,9,53,46,9,5,16,10,3"/>
  <p:tag name="CHARTCOLORS" val="2"/>
  <p:tag name="AUTOADVANCE" val="True"/>
  <p:tag name="COUNTDOWNSECONDS" val="10"/>
  <p:tag name="COUNTDOWNHEIGHT" val="90"/>
  <p:tag name="COUNTDOWNWIDTH" val="70"/>
  <p:tag name="RESTORECOUNTDOWNTIMER" val="False"/>
  <p:tag name="VALUES" val="Incorrect|smicln|Correct|smicln|Incorrect|smicln|Incorrect"/>
  <p:tag name="TOTALRESPONSES" val="14"/>
  <p:tag name="RESPONSECOUNT" val="14"/>
  <p:tag name="SLICED" val="False"/>
  <p:tag name="RESPONSES" val="4;1;1;1;3;4;3;4;3;2;4;2;3;3;"/>
  <p:tag name="CHARTSTRINGSTD" val="3 2 5 4"/>
  <p:tag name="CHARTSTRINGREV" val="4 5 2 3"/>
  <p:tag name="CHARTSTRINGSTDPER" val="0.214285714285714 0.142857142857143 0.357142857142857 0.285714285714286"/>
  <p:tag name="CHARTSTRINGREVPER" val="0.285714285714286 0.357142857142857 0.142857142857143 0.214285714285714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72A81F74BA614A8C868FEFB3BB0F4FB0&lt;/guid&gt;&#10;        &lt;description /&gt;&#10;        &lt;date&gt;9/19/2013 11:10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A54662F6F484BB0BBB4050427042BAD&lt;/guid&gt;&#10;            &lt;repollguid&gt;98B92A5CE96147CE901F88FAC99D66F1&lt;/repollguid&gt;&#10;            &lt;sourceid&gt;8C20B7C8D6C8414EBB80C60893D469C5&lt;/sourceid&gt;&#10;            &lt;questiontext&gt;The answer is: Facial tissue brand&lt;/questiontext&gt;&#10;            &lt;showresults&gt;True&lt;/showresults&gt;&#10;            &lt;responsegrid&gt;0&lt;/responsegrid&gt;&#10;            &lt;countdowntimer&gt;False&lt;/countdowntimer&gt;&#10;            &lt;correctvalue&gt;2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27F42DA94CC4F5DAD89C18C1918208C&lt;/guid&gt;&#10;                    &lt;answertext&gt;What is Puffs?&lt;/answertext&gt;&#10;                    &lt;valuetype&gt;-1&lt;/valuetype&gt;&#10;                &lt;/answer&gt;&#10;                &lt;answer&gt;&#10;                    &lt;guid&gt;DF0C3D0411524767B74132653DDB6326&lt;/guid&gt;&#10;                    &lt;answertext&gt;What is Kleenex?&lt;/answertext&gt;&#10;                    &lt;valuetype&gt;1&lt;/valuetype&gt;&#10;                &lt;/answer&gt;&#10;                &lt;answer&gt;&#10;                    &lt;guid&gt;937C675BE6F140E9A5B805AC120BD3E6&lt;/guid&gt;&#10;                    &lt;answertext&gt;What is Green Forest?&lt;/answertext&gt;&#10;                    &lt;valuetype&gt;-1&lt;/valuetype&gt;&#10;                &lt;/answer&gt;&#10;                &lt;answer&gt;&#10;                    &lt;guid&gt;647E06F3B4C646B4A41DF68DC7858B19&lt;/guid&gt;&#10;                    &lt;answertext&gt;What is Seventh Generation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nba8JOoFAAA0GAAADwAAAGNoYXJ0L2NoYXJ0LnhtbOxYbW/bNhD+PmD/wRCwj6olW1Zso05hS/FWLGmCpO2AfaMlyuZMkRpJJ3aH/vcdXyS/JEjaxAOGZfkS+kiejnfP3T3k23frkrZusZCEs5EXvgm8FmYZzwmbj7xPH6d+32tJhViOKGd45G2w9N6d/vjD22yYLZBQNxXKcAuUMDnMRt5CqWrYbstsgUsk3/AKM5gruCiRgp9i3s4FugPlJW13giBuGyWeU4CeoaBEhNX7xbfs50VBMpzybFVipqwVAlOkwANyQSrpncLhcqRwOAii1i2iIy/w2lpIEZtbAWb+pxsrFHzFcpwnXDBw4876MhuOqcKCgaqEMwVfc+csv8lTJRLLVeVnvKzAuBmhRG2MuWAg6E4WHM7RusZ/rojAcuRlYVQ7Aob3XFGSTHDJC/UGNLatF+poaLUn7X674+IBhw2joVQbiu2BwqCjT9tuvmtMmCJKZyhbat/sLG6Wbuf1xkNn6F0ZFReourwVL4fQbB6OPKpCr6XWMMqXMJrNO1rW0TIY5UsYoSyDSMAKN6glMG8lzZpuLenWa8Crdg142g56taRXS+JaEnutBSVsCZHQ/7xWwekvVlCPLIJMDmhvoJXiH4miOMUUK5w739tVFeVqLDDSCyna8JUymJwhkehE1GIYp0TYXTC2++YA0AoyzoozupKASZzbyVskNgmnvAZuaMUSC62P5Gu7y+Gfixw79U6i1nqdVOIaFxof2dBKCIOaot4XH/AcsHvrUOQ25VfG2kPtj+6ZrWYzirvpnj2yuno5cE7foqHklORTQulLC5FRJuazhDo/TacB/Gmvtnc+YzylrTcD549Dt7hY/CfdEgT957rFVBfA5mMIe4Vo6drMffVuOZ9RaWrSsWoD48coDFAA0JCyY9QXa5CtKJRpvbgocKbOZc0vns2jbAm3hQk4EPjyijtKQ9gESezaw4LfneM5ZvmveLNfkWHmMwJGqVlT3UxAliD1AZX7bUCC/AaLB+VXWOgufU/3xLSBG/LlvqpzjKA7nROGd0lYNsRr7RkNCRi1VoKMvL+Ss7jXPRmHfhpPEz8q4p4/SAehf9LpREk0iHr9yeTrlkxBkz8gtk+QqXCXSPWG+qQPmwcNE6wyXaC2E0Ta8QbEGTKG7/ZXJwIH6yOxVdl0XiOC3a55N0rs15+MlmvOevU/Gq3d881R9RvJ1cLGuetqGFq/d9Qn7kRB1IsjZ9vBRBx0LdU0zKdhQeChsaElB8u3emSGgIfNtQO5IIAzQ/6tESVaX8CNwmXCdmFuKNkeING6yQ5qEwPCMS0VED1930l4DhemnzFcCxCFWxRfAaYBn0ucN7lRoj+4+Eiy5QWQfasciJ1VVhJ2OMfgDmYnFezZTc/tzNFI0curVetu5MXdXgAXFjQ8LFsaqYYBwS0ALiZy7LimiXkdWjdXp7QmyL9jwa0P9C/rM1dp6IyO6ZxZWaYcAQbpZVFI7KpJaOkY5A6/WFFFzm8pOHInsGBYAyHIqQextLXvUSwRdoHWTTT3v7Gz8XFsOTg8gK3gp/9h9V2w2pYAA7mHYWWmJljdYeygNLM/dCABHA0mjpZpR6QYtoscg2Zsu+UgGJz1z/qRH3XiMz8K0tQfT5PIj6fhSS/tpkmShl91jsObwYLkOWa7jOn7nyLCoG1edQ6qxp52iATwHtM6zX/T4puSAoPd67IefybyklHHVly9yImsJvCos5RjxxlkhUzth9oEfTCFwiAv4SYLWbyfvM2V/d+IgeMU7kGvA28aGapGXgGvYzAsK2hcks3hpQOqLDw4QYXdixEaVkKqFEnX0M212mSN5r566TGZah331wR2c2ZHYgchsKNJZ+BP4/6JH00jILEnQd8PwsFkEAdAY9Ppflpqclx76/lpqbv6ccHRZLY28PHM1g9MR3r0mfF806h6yZUJwC3VjXkstQ/hL1NW1SG6d+t4+jm9qZuGWaFhjotrOKP8AowTXlxcLrpJuL9dIYH0Av2yPfKaV22orZXpddrZZmAKnnnsP/0b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nba8JOoFAAA0GAAADwAAAAAAAAAAAAAAAAAsAgAAY2hhcnQvY2hhcnQueG1sUEsBAi0AFAAGAAgAAAAhAODhBGQTAQAANhsAABYAAAAAAAAAAAAAAAAAQwgAAGNoYXJ0L21lZGlhL2ltYWdlMS5ibXBQSwUGAAAAAAQABAD7AAAAigkAAAA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1"/>
  <p:tag name="FONTSIZE" val="32"/>
  <p:tag name="BULLETTYPE" val="ppBulletArabicPeriod"/>
  <p:tag name="ANSWERTEXT" val="What is Puffs?&#10;What is Kleenex?&#10;What is Green Forest?&#10;What is Seventh Generation?"/>
  <p:tag name="OLDNUMANSWERS" val="4"/>
  <p:tag name="ZEROBASED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0CABAD10ECF449FF8D521E5C698AFF55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Question?"/>
  <p:tag name="SLIDEORDER" val="2"/>
  <p:tag name="SLIDEGUID" val="FC62FFB308914F17BD2A762892EA4F8C"/>
  <p:tag name="CORRECTPOINTVALUE" val="400"/>
  <p:tag name="ANSWERSALIAS" val="What is Miller Lite?|smicln|What is Bud Light?|smicln|What is Coors Light?|smicln|What is Michelob Ultra?"/>
  <p:tag name="CHARTCOLORINDICES" val="16,41,46,10,9,53,46,9,5,16,10,3"/>
  <p:tag name="CHARTCOLORS" val="2"/>
  <p:tag name="AUTOADVANCE" val="True"/>
  <p:tag name="COUNTDOWNSECONDS" val="10"/>
  <p:tag name="RESTORECOUNTDOWNTIMER" val="False"/>
  <p:tag name="VALUES" val="Incorrect|smicln|Correct|smicln|Incorrect|smicln|Incorrect"/>
  <p:tag name="TOTALRESPONSES" val="14"/>
  <p:tag name="RESPONSECOUNT" val="14"/>
  <p:tag name="SLICED" val="False"/>
  <p:tag name="RESPONSES" val="3;4;1;1;3;2;2;1;2;3;4;1;3;2;"/>
  <p:tag name="CHARTSTRINGSTD" val="4 4 4 2"/>
  <p:tag name="CHARTSTRINGREV" val="2 4 4 4"/>
  <p:tag name="CHARTSTRINGSTDPER" val="0.285714285714286 0.285714285714286 0.285714285714286 0.142857142857143"/>
  <p:tag name="CHARTSTRINGREVPER" val="0.142857142857143 0.285714285714286 0.285714285714286 0.285714285714286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C07FFDF308EE4713B4E79C5010F9763E&lt;/guid&gt;&#10;        &lt;description /&gt;&#10;        &lt;date&gt;9/19/2013 11:10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D2BE25DD2FA4BBDB3D4F3FC548F1F0C&lt;/guid&gt;&#10;            &lt;repollguid&gt;37B46C6AEB134DEA87018F19A2C90D43&lt;/repollguid&gt;&#10;            &lt;sourceid&gt;4BF52F7285B6411A9D373C5E2E5EE386&lt;/sourceid&gt;&#10;            &lt;questiontext&gt;The answer is:Most popular brand of light beer(actually, of all beer sold in USA)&lt;/questiontext&gt;&#10;            &lt;showresults&gt;True&lt;/showresults&gt;&#10;            &lt;responsegrid&gt;0&lt;/responsegrid&gt;&#10;            &lt;countdowntimer&gt;False&lt;/countdowntimer&gt;&#10;            &lt;correctvalue&gt;4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AE0B7F4D1FC466083970CA1D1DA7FD8&lt;/guid&gt;&#10;                    &lt;answertext&gt;What is Miller Lite?&lt;/answertext&gt;&#10;                    &lt;valuetype&gt;-1&lt;/valuetype&gt;&#10;                &lt;/answer&gt;&#10;                &lt;answer&gt;&#10;                    &lt;guid&gt;B82EF76610FE41DD86C5EB6F3F7511BD&lt;/guid&gt;&#10;                    &lt;answertext&gt;What is Bud Light?&lt;/answertext&gt;&#10;                    &lt;valuetype&gt;1&lt;/valuetype&gt;&#10;                &lt;/answer&gt;&#10;                &lt;answer&gt;&#10;                    &lt;guid&gt;9067FFABB874456694B96EF7E1F150AF&lt;/guid&gt;&#10;                    &lt;answertext&gt;What is Coors Light?&lt;/answertext&gt;&#10;                    &lt;valuetype&gt;-1&lt;/valuetype&gt;&#10;                &lt;/answer&gt;&#10;                &lt;answer&gt;&#10;                    &lt;guid&gt;BEDDA51C298D4683AC13BCA30EC7CEFE&lt;/guid&gt;&#10;                    &lt;answertext&gt;What is Michelob Ultra?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1"/>
  <p:tag name="NUMBERFORMAT" val="0"/>
  <p:tag name="LABELFORMAT" val="0"/>
  <p:tag name="DEFINEDCOLORS" val="3,6,10,45,32,50,13,4,9,55,1"/>
  <p:tag name="RGBCOLORS" val="-65536,-16744448,-65536,-65536,-16711936,-8355712,-256,-65281,-16711681,-8388608,-460552"/>
  <p:tag name="COLORTYPE" val="DEFINED"/>
  <p:tag name="CHARTFORMAT" val="UEsDBBQABgAIAAAAIQAncm1TAQEAANABAAATAAAAW0NvbnRlbnRfVHlwZXNdLnhtbHyRTU/DMAyG70j8hyhX1KRwQAi13YGPI3AYP8AkbhstX0qysf173HZIMA0uUWL7ff3EblZ7Z9kOUzbBt/xa1JyhV0EbP7T8ff1c3XGWC3gNNnhs+QEzX3WXF836EDEzUvvc8rGUeC9lViM6yCJE9JTpQ3JQ6JkGGUFtYEB5U9e3UgVf0JeqTB68ax6xh60t7GlP4YXkw0XOHpa6qVXLjZv0U1yeVSS0+UQCMVqjoNDf5M7rE67qyCRIOdfk0cR8ReB/dJgyv5l+NjjqXmmYyWhkb5DKCzgil2qk+3KK/03OUIa+Nwp1UFtHMxM6wSctx1kxu37jynkf3RcAAAD//wMAUEsDBBQABgAIAAAAIQAZqpLz0QAAALMBAAALAAAAX3JlbHMvLnJlbHOskMuKAjEQRfcD/kOovV3dLkQG025EcCv6ATVJdXew8yCJon9vnNlMizCbWRaXOvdw15ubHcWVYzLeSWiqGgQ75bVxvYTTcTdfgUiZnKbRO5Zw5wSbdvaxPvBIuTylwYQkCsUlCUPO4RMxqYEtpcoHdiXpfLSUyxl7DKTO1DMu6nqJ8TcD2glT7LWEuNcLEMd7KM1/s33XGcVbry6WXX5TgcaW7gKk2HOWoAaKGS1rQz9RU33ZAPjepPlPk6nrq9K3WFWme7rgZOr2AQAA//8DAFBLAwQUAAYACAAAACEAOIWDbeoFAAA0GAAADwAAAGNoYXJ0L2NoYXJ0LnhtbOxY32/bNhB+H7D/wRCwR9WSLSu2UKewpXgrljRB0nbA3miJsjlTpEbSid2h//uOP6TYTpC2iQcM6/IS+kiejnff3X3k6zebinZusZCEs7EXvgq8DmY5LwhbjL0P72f+0OtIhViBKGd47G2x9N6c/vjD6zzJl0iomxrluANKmEzysbdUqk66XZkvcYXkK15jBnMlFxVS8FMsuoVAd6C8ot1eEMRdo8RzCtAzFFSIsGa/+Jr9vCxJjjOeryvMlLVCYIoUeEAuSS29UzhcgRQOR0HUuUV07AVeVwspYgsrwMz/cGOFgq9ZgYuUCwZu3Flf5cmEKiwYqEo5U/A1d87qqzxVIbFa137OqxqMmxNK1NaYCwaC7nTJ4Ryda/znmggsx14eRo0jYPjAFRXJBZe8VK9AY9d6oYmGVnvSHXZ7Lh5w2DBKpNpSbA8UBj192m77XWPCDFE6R/lK+2Zncbv0fl5vPHSG3pVTcYHqy1vxcgjNF+HYoyr0OmoDo2IFo/mip2U9LYNRsYIRynOIBKxwg0YC81bSruk3kn6zBrxq14Cn7WDQSAaNJG4ksddZUsJWEAn9z+uUnP5iBc3IIsjkgPYGWiv+niiKM0yxwoXzvV1VU64mAiO9kKItXyuDyTkSqU5ELYZxRoTdBWO7bwEArSHjrDinawmYxIWdvEVim3LKG+CGViyx0PpIsbG7HP65KLBT7yRqo9dJJa5xqfGRJ1ZCGNQU9bZ8hxeA3VuHIrepuDLWHmp/cs98PZ9T3M/27JH11cuBc/oaJZJTUswIpS8tREaZWMxT6vw0mwXwp73a3fmM8ZS23gycPw7d4mLxn3RLEAyf6xZTXQCbTyHsO0RL32bud++W8zmVpiYdqzYwfozCAAUAJZQdo75Yg2xFoUzrxWWJc3UuG37xbB5lS7gtTMCBwJdX3FEawqZIYtcelvzuHC8wK37F2/2KDDMfETBKzZqaZgKyFKl3qNpvAxLkN1g8Kr/CQnfpB7qnpg3ckE8PVZ1jBN3pnDC8S8LyBG+0ZzQkYNRZCzL2/krP4kH/ZBL6WTxL/aiMB/4oG4X+Sa8XpdEoGgyn08/3ZAqa/AGx/QKZCneJ1CDRJ33cPGiYYJXpAo2dINKONyDOkTF8t786EThYH4mtq7bzGhHsds27VWK//sVoueasV/+j0do93wLVv5FCLW2c+66Goc1bR33iXhRE8TCMLe4OJ6JeZDqrYT4tCwIPTQwtOVze6pE5Ah620A7kggDODPm3RlRocwE3CpcJ9wsLQ8n2AIk2bXZQayCEY1YpIHr6vpPyAi5MP2O4FiAKtyi+BkwDPle4aHOjQn9w8Z7kqwsg+1Y5EDurrCLscI7BHcxOKtizm573M0cjRS+vVp27sRf3BwFcWFByWLY0Ug0DglsAXEzkxHFNG3MXWjfXpLQmyL9jwa0P9C/rM1dp6JxO6IJZWa4cAQbpZVlK7KpJaOkY5A6/WFNFzm8pOHInsGBYCyHIqcex1Nr3JJYIu0CbNpr739jZ+DS2HBwewVbw0/+w+jZYtSXAQO5xWJmpKVZ3GDsoze0PHUgAR4uJo2XaESmG7SLHoBn33XIUjM6GZ8PIj3rxmR8FWeZPZmnkx7PwZJD1szTNws86x+HNYEmKArNdxvTtTxFh0DWvOgdVY087RAJ4j2md5r9p8W1JgcHudVmPPxJ5yahjK65eFETWU3jUWcmJ4wyyRqb2Q22CPphBYZCXcJOFLN5P3vbK/m/EwHEK92jQgzeNHNVjr4TXMRhWNTQuyRbw0gFVFh6coMLuxQgltZAqQ9I1dHOtNlmjua9eekym2sT9ewK7ObMjsaMQ2NG0N/Jn8fDEj2YRkNiTYOgH4Wg6igOgsdlsPy01OW689fy01F39uOBoM1sb+HRm6wemIz36zHmxbVW95MoE4JbqxjyW2ofwlymrmxA9uHV8+Tm9rZuGWaGkwOU1nFF+AsYJLy4uF90k3N+ukEB6gX7ZHnvtqzbU1tr0Ou1sMzAFzzz2n/4NAAD//wMAUEsDBBQABgAIAAAAIQDg4QRkEwEAADYbAAAWAAAAY2hhcnQvbWVkaWEvaW1hZ2UxLmJtcOyWTQrCMBCF4wVcF7yAS6HQA7j3gN7HpccJga5q/IMyyEdnJlUXE5rS8DLvjZ9Z5Hgadukxhvre13l4zU3q6tdzXLYp3ed7TDGCQCMCpZRGTgobCM05K4wabYVQkBqFf7CB0HSevvCInqIfwTz4CCBiuZzPte9tj4hQLeE825qpVaoGxOboRwARS+DTKYdwti2jH+YWfMx8AB17elQIBcmTyLUQChJ7elQIBcmTyLUQChJ7elQIBcmTyLUQKi4qqiWHghr9AJwqBR8zH/N9VVs47xD+L62teX/0w+gW8lFen7u5rfkbzk/0U6kGHz5awAck9vSoEAqSJ5FrIXQcR65dQ/1J6Bo/JDz/gcANAAD//wMAUEsBAi0AFAAGAAgAAAAhACdybVMBAQAA0AEAABMAAAAAAAAAAAAAAAAAAAAAAFtDb250ZW50X1R5cGVzXS54bWxQSwECLQAUAAYACAAAACEAGaqS89EAAACzAQAACwAAAAAAAAAAAAAAAAAyAQAAX3JlbHMvLnJlbHNQSwECLQAUAAYACAAAACEAOIWDbeoFAAA0GAAADwAAAAAAAAAAAAAAAAAsAgAAY2hhcnQvY2hhcnQueG1sUEsBAi0AFAAGAAgAAAAhAODhBGQTAQAANhsAABYAAAAAAAAAAAAAAAAAQwgAAGNoYXJ0L21lZGlhL2ltYWdlMS5ibXBQSwUGAAAAAAQABAD7AAAAigkAAA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4"/>
  <p:tag name="FONTSIZE" val="32"/>
  <p:tag name="BULLETTYPE" val="ppBulletArabicPeriod"/>
  <p:tag name="ANSWERTEXT" val="What is Miller Lite?&#10;What is Bud Light?&#10;What is Coors Light?&#10;What is Michelob Ultra?"/>
  <p:tag name="OLDNUMANSWERS" val="4"/>
  <p:tag name="ZEROBASED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C95061CED9B4B7588D66ED46C8570C3"/>
  <p:tag name="SLIDEID" val="9C95061CED9B4B7588D66ED46C8570C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RRECTPOINTVALUE" val="600"/>
  <p:tag name="ANSWERSALIAS" val="What is Hunts?|smicln|What is Agave?|smicln|What is Campbell's?|smicln|What is Heinz?"/>
  <p:tag name="CHARTCOLORINDICES" val="16,41,46,10,9,53,46,9,5,16,10,3"/>
  <p:tag name="CHARTCOLORS" val="2"/>
  <p:tag name="AUTOADVANCE" val="True"/>
  <p:tag name="COUNTDOWNSECONDS" val="10"/>
  <p:tag name="TOTALRESPONSES" val="5"/>
  <p:tag name="RESPONSECOUNT" val="5"/>
  <p:tag name="SLICED" val="False"/>
  <p:tag name="RESPONSES" val="4;3;4;1;2;"/>
  <p:tag name="CHARTSTRINGSTD" val="1 1 1 2"/>
  <p:tag name="CHARTSTRINGREV" val="2 1 1 1"/>
  <p:tag name="CHARTSTRINGSTDPER" val="0.2 0.2 0.2 0.4"/>
  <p:tag name="CHARTSTRINGREVPER" val="0.4 0.2 0.2 0.2"/>
  <p:tag name="RESTORECOUNTDOWNTIMER" val="False"/>
  <p:tag name="QUESTIONALIAS" val="The answer is: Ketchup"/>
  <p:tag name="VALUES" val="Incorrect|smicln|Incorrect|smicln|Incorrect|smicln|Correct"/>
  <p:tag name="RESPONSESGATHERED" val="False"/>
  <p:tag name="ANONYMOUSTEMP" val="False"/>
  <p:tag name="TYPE" val="MultiChoiceSlide"/>
  <p:tag name="TPQUESTIONXML" val="﻿&lt;?xml version=&quot;1.0&quot; encoding=&quot;utf-8&quot;?&gt;&#10;&lt;questionlist&gt;&#10;    &lt;properties&gt;&#10;        &lt;guid&gt;5AAEC6F2665443A4A2D08E1FEFC5C71E&lt;/guid&gt;&#10;        &lt;description /&gt;&#10;        &lt;date&gt;9/19/2013 11:10:1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5DCED438CDA452499BE5DE665E4BBEE&lt;/guid&gt;&#10;            &lt;repollguid&gt;F1383E21113F45719D890610196F69DC&lt;/repollguid&gt;&#10;            &lt;sourceid&gt;2EBE776D28FE4A4696FE5CDC465AC1DD&lt;/sourceid&gt;&#10;            &lt;questiontext&gt;The answer is:Ketchup&lt;/questiontext&gt;&#10;            &lt;showresults&gt;True&lt;/showresults&gt;&#10;            &lt;responsegrid&gt;0&lt;/responsegrid&gt;&#10;            &lt;countdowntimer&gt;False&lt;/countdowntimer&gt;&#10;            &lt;correctvalue&gt;6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9110177CD2049C583B745C58AE85DF4&lt;/guid&gt;&#10;                    &lt;answertext&gt;What is Hunts?&lt;/answertext&gt;&#10;                    &lt;valuetype&gt;-1&lt;/valuetype&gt;&#10;                &lt;/answer&gt;&#10;                &lt;answer&gt;&#10;                    &lt;guid&gt;631257E580F040138178FBBAC854FFF9&lt;/guid&gt;&#10;                    &lt;answertext&gt;What is Top Value?&lt;/answertext&gt;&#10;                    &lt;valuetype&gt;-1&lt;/valuetype&gt;&#10;                &lt;/answer&gt;&#10;                &lt;answer&gt;&#10;                    &lt;guid&gt;58B5215525EA4B6EAB16516247AE0171&lt;/guid&gt;&#10;                    &lt;answertext&gt;What is Campbell's?&lt;/answertext&gt;&#10;                    &lt;valuetype&gt;-1&lt;/valuetype&gt;&#10;                &lt;/answer&gt;&#10;                &lt;answer&gt;&#10;                    &lt;guid&gt;84123CCF4B644BB2BA7AF0D596F4E90E&lt;/guid&gt;&#10;                    &lt;answertext&gt;What is Heinz?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heme/theme1.xml><?xml version="1.0" encoding="utf-8"?>
<a:theme xmlns:a="http://schemas.openxmlformats.org/drawingml/2006/main" name="Default Design">
  <a:themeElements>
    <a:clrScheme name="Custom 12">
      <a:dk1>
        <a:srgbClr val="F8F8F8"/>
      </a:dk1>
      <a:lt1>
        <a:srgbClr val="FFFFFF"/>
      </a:lt1>
      <a:dk2>
        <a:srgbClr val="FFFFFF"/>
      </a:dk2>
      <a:lt2>
        <a:srgbClr val="808080"/>
      </a:lt2>
      <a:accent1>
        <a:srgbClr val="FF9900"/>
      </a:accent1>
      <a:accent2>
        <a:srgbClr val="3333CC"/>
      </a:accent2>
      <a:accent3>
        <a:srgbClr val="181818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0000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yparody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yparody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3931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2">
      <a:dk1>
        <a:srgbClr val="F8F8F8"/>
      </a:dk1>
      <a:lt1>
        <a:srgbClr val="FFFFFF"/>
      </a:lt1>
      <a:dk2>
        <a:srgbClr val="FFFFFF"/>
      </a:dk2>
      <a:lt2>
        <a:srgbClr val="808080"/>
      </a:lt2>
      <a:accent1>
        <a:srgbClr val="FF9900"/>
      </a:accent1>
      <a:accent2>
        <a:srgbClr val="3333CC"/>
      </a:accent2>
      <a:accent3>
        <a:srgbClr val="181818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0000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yparody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yparody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3931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12">
      <a:dk1>
        <a:srgbClr val="F8F8F8"/>
      </a:dk1>
      <a:lt1>
        <a:srgbClr val="FFFFFF"/>
      </a:lt1>
      <a:dk2>
        <a:srgbClr val="FFFFFF"/>
      </a:dk2>
      <a:lt2>
        <a:srgbClr val="808080"/>
      </a:lt2>
      <a:accent1>
        <a:srgbClr val="FF9900"/>
      </a:accent1>
      <a:accent2>
        <a:srgbClr val="3333CC"/>
      </a:accent2>
      <a:accent3>
        <a:srgbClr val="181818"/>
      </a:accent3>
      <a:accent4>
        <a:srgbClr val="D4D4D4"/>
      </a:accent4>
      <a:accent5>
        <a:srgbClr val="AAE2CA"/>
      </a:accent5>
      <a:accent6>
        <a:srgbClr val="2D2DB9"/>
      </a:accent6>
      <a:hlink>
        <a:srgbClr val="CCCCFF"/>
      </a:hlink>
      <a:folHlink>
        <a:srgbClr val="0000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yparody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yparody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3931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1456</TotalTime>
  <Words>944</Words>
  <Application>Microsoft Office PowerPoint</Application>
  <PresentationFormat>Widescreen</PresentationFormat>
  <Paragraphs>308</Paragraphs>
  <Slides>62</Slides>
  <Notes>25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Gyparody</vt:lpstr>
      <vt:lpstr>Impact</vt:lpstr>
      <vt:lpstr>Times New Roman</vt:lpstr>
      <vt:lpstr>Default Design</vt:lpstr>
      <vt:lpstr>1_Default Design</vt:lpstr>
      <vt:lpstr>2_Default Design</vt:lpstr>
      <vt:lpstr>PowerPoint Presentation</vt:lpstr>
      <vt:lpstr>Please select your team</vt:lpstr>
      <vt:lpstr>PowerPoint Presentation</vt:lpstr>
      <vt:lpstr>Square Roots 200 Points</vt:lpstr>
      <vt:lpstr>The Answer is: 4</vt:lpstr>
      <vt:lpstr>Square Roots  400 Points</vt:lpstr>
      <vt:lpstr>The Answer is: 25</vt:lpstr>
      <vt:lpstr>Square Roots  600 Points</vt:lpstr>
      <vt:lpstr>The Answer is: 81</vt:lpstr>
      <vt:lpstr>Square Roots  800 Points</vt:lpstr>
      <vt:lpstr>The Answer is: 144</vt:lpstr>
      <vt:lpstr>Square Roots  1000 Points</vt:lpstr>
      <vt:lpstr>The Answer is: 625</vt:lpstr>
      <vt:lpstr>Language Spoken  200 Points</vt:lpstr>
      <vt:lpstr>Language spoken in China</vt:lpstr>
      <vt:lpstr>Language Spoken  400 Points</vt:lpstr>
      <vt:lpstr>The Answer is:  Language spoken in Spain</vt:lpstr>
      <vt:lpstr>PowerPoint Presentation</vt:lpstr>
      <vt:lpstr>What percentage of your current points would you like to wager on the next question?</vt:lpstr>
      <vt:lpstr>Language Spoken  Daily Double</vt:lpstr>
      <vt:lpstr>The Answer is:  Language spoken in Brazil</vt:lpstr>
      <vt:lpstr>Language Spoken  800 Points</vt:lpstr>
      <vt:lpstr>The Answer is: Language spoken in Russia</vt:lpstr>
      <vt:lpstr>Language Spoken  1000 Points</vt:lpstr>
      <vt:lpstr>The Answer is:  Language spoken in Holland</vt:lpstr>
      <vt:lpstr>American Equivalent 200 Points</vt:lpstr>
      <vt:lpstr>The answer is: “I live in a flat.”</vt:lpstr>
      <vt:lpstr>American Equivalent  400 Points</vt:lpstr>
      <vt:lpstr>The answer is: “Put the suitcase in the boot of my car.”</vt:lpstr>
      <vt:lpstr>American Equivalent  600 Points</vt:lpstr>
      <vt:lpstr>The answer is: “We queued up for two hours."</vt:lpstr>
      <vt:lpstr>American Equivalent  800 Points</vt:lpstr>
      <vt:lpstr>The answer is: “Excuse me, could you pass  me a rubber?"</vt:lpstr>
      <vt:lpstr>American Equivalent  1000 Points</vt:lpstr>
      <vt:lpstr>The answer is: “It’s time to change the baby’s nappy! “</vt:lpstr>
      <vt:lpstr>Trivia 200 Points</vt:lpstr>
      <vt:lpstr>The answer is He wrote Julius Caesar,  Macbeth, and Hamlet. </vt:lpstr>
      <vt:lpstr>Trivia  400 Points</vt:lpstr>
      <vt:lpstr>The answer is The residence of the president  of the United States.</vt:lpstr>
      <vt:lpstr>Trivia  600 Points</vt:lpstr>
      <vt:lpstr>The answer is: This river runs through the  city of New Orleans. </vt:lpstr>
      <vt:lpstr>Trivia  800 Points</vt:lpstr>
      <vt:lpstr>The answer is: This U.S. President was  assassinated in 1865. </vt:lpstr>
      <vt:lpstr>Trivia  1000 Points</vt:lpstr>
      <vt:lpstr>The answer is: This is the longest river  in the U.S.A.</vt:lpstr>
      <vt:lpstr>TOP SELLER IN THE U.S.  200 Points</vt:lpstr>
      <vt:lpstr>The answer is:  Facial tissue brand</vt:lpstr>
      <vt:lpstr>TOP SELLER IN THE U.S.  400 Points</vt:lpstr>
      <vt:lpstr>The answer is: Most popular brand of light beer (actually, of all beer sold in USA)</vt:lpstr>
      <vt:lpstr>TOP SELLER IN THE U.S.  600 Points</vt:lpstr>
      <vt:lpstr>The answer is: Ketchup</vt:lpstr>
      <vt:lpstr>PowerPoint Presentation</vt:lpstr>
      <vt:lpstr>What percentage of your current points would you like to wager on the next question?</vt:lpstr>
      <vt:lpstr>TOP SELLER IN THE U.S.  Daily Double</vt:lpstr>
      <vt:lpstr>The Answer is: Cookie brand (Thanks, Nabisco!)</vt:lpstr>
      <vt:lpstr>TOP SELLER IN THE U.S. 1000 Points</vt:lpstr>
      <vt:lpstr>The Answer is: Bottled juice maker </vt:lpstr>
      <vt:lpstr>FINAL CATEGORY</vt:lpstr>
      <vt:lpstr>What percentage of your current points would you like to wager on the next question?</vt:lpstr>
      <vt:lpstr>This two-word college term first appeared in an Associated Press story that ran in the Providence Journal in 1935</vt:lpstr>
      <vt:lpstr>Team Scores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Joyce</dc:creator>
  <cp:lastModifiedBy>ksu</cp:lastModifiedBy>
  <cp:revision>93</cp:revision>
  <dcterms:created xsi:type="dcterms:W3CDTF">2016-12-30T15:24:34Z</dcterms:created>
  <dcterms:modified xsi:type="dcterms:W3CDTF">2018-06-25T21:04:54Z</dcterms:modified>
</cp:coreProperties>
</file>